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495" r:id="rId3"/>
    <p:sldId id="464" r:id="rId4"/>
    <p:sldId id="465" r:id="rId5"/>
    <p:sldId id="466" r:id="rId6"/>
    <p:sldId id="468" r:id="rId7"/>
    <p:sldId id="498" r:id="rId8"/>
    <p:sldId id="506" r:id="rId9"/>
    <p:sldId id="497" r:id="rId10"/>
    <p:sldId id="500" r:id="rId11"/>
    <p:sldId id="496" r:id="rId12"/>
    <p:sldId id="501" r:id="rId13"/>
    <p:sldId id="502" r:id="rId14"/>
    <p:sldId id="503" r:id="rId15"/>
    <p:sldId id="504" r:id="rId16"/>
    <p:sldId id="525" r:id="rId17"/>
    <p:sldId id="499" r:id="rId18"/>
    <p:sldId id="526" r:id="rId19"/>
    <p:sldId id="527" r:id="rId20"/>
    <p:sldId id="491" r:id="rId21"/>
    <p:sldId id="458" r:id="rId22"/>
    <p:sldId id="459" r:id="rId23"/>
    <p:sldId id="460" r:id="rId24"/>
    <p:sldId id="461" r:id="rId25"/>
    <p:sldId id="462" r:id="rId26"/>
    <p:sldId id="463" r:id="rId27"/>
    <p:sldId id="472" r:id="rId28"/>
    <p:sldId id="481" r:id="rId29"/>
    <p:sldId id="470" r:id="rId30"/>
    <p:sldId id="471" r:id="rId31"/>
    <p:sldId id="473" r:id="rId32"/>
    <p:sldId id="474" r:id="rId33"/>
    <p:sldId id="47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11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17AE0C48-C885-4142-A166-DBCFBD71EB57}"/>
    <pc:docChg chg="undo custSel addSld delSld modSld">
      <pc:chgData name="匡宏宇" userId="6226a253-862e-4062-9583-ca90ef3a886f" providerId="ADAL" clId="{17AE0C48-C885-4142-A166-DBCFBD71EB57}" dt="2024-03-12T10:43:58.132" v="623"/>
      <pc:docMkLst>
        <pc:docMk/>
      </pc:docMkLst>
      <pc:sldChg chg="modSp mod">
        <pc:chgData name="匡宏宇" userId="6226a253-862e-4062-9583-ca90ef3a886f" providerId="ADAL" clId="{17AE0C48-C885-4142-A166-DBCFBD71EB57}" dt="2024-03-12T10:43:58.132" v="623"/>
        <pc:sldMkLst>
          <pc:docMk/>
          <pc:sldMk cId="436724951" sldId="256"/>
        </pc:sldMkLst>
        <pc:spChg chg="mod">
          <ac:chgData name="匡宏宇" userId="6226a253-862e-4062-9583-ca90ef3a886f" providerId="ADAL" clId="{17AE0C48-C885-4142-A166-DBCFBD71EB57}" dt="2024-03-12T10:43:58.132" v="623"/>
          <ac:spMkLst>
            <pc:docMk/>
            <pc:sldMk cId="436724951" sldId="256"/>
            <ac:spMk id="2" creationId="{9217EFCF-7D17-4C2A-9183-E58DBB4B98EB}"/>
          </ac:spMkLst>
        </pc:spChg>
      </pc:sldChg>
      <pc:sldChg chg="del">
        <pc:chgData name="匡宏宇" userId="6226a253-862e-4062-9583-ca90ef3a886f" providerId="ADAL" clId="{17AE0C48-C885-4142-A166-DBCFBD71EB57}" dt="2024-03-05T08:02:09.669" v="0" actId="2696"/>
        <pc:sldMkLst>
          <pc:docMk/>
          <pc:sldMk cId="1708478285" sldId="458"/>
        </pc:sldMkLst>
      </pc:sldChg>
      <pc:sldChg chg="add">
        <pc:chgData name="匡宏宇" userId="6226a253-862e-4062-9583-ca90ef3a886f" providerId="ADAL" clId="{17AE0C48-C885-4142-A166-DBCFBD71EB57}" dt="2024-03-05T08:02:20.421" v="1"/>
        <pc:sldMkLst>
          <pc:docMk/>
          <pc:sldMk cId="4049815119" sldId="458"/>
        </pc:sldMkLst>
      </pc:sldChg>
      <pc:sldChg chg="add">
        <pc:chgData name="匡宏宇" userId="6226a253-862e-4062-9583-ca90ef3a886f" providerId="ADAL" clId="{17AE0C48-C885-4142-A166-DBCFBD71EB57}" dt="2024-03-05T08:06:02.095" v="115"/>
        <pc:sldMkLst>
          <pc:docMk/>
          <pc:sldMk cId="1346997362" sldId="496"/>
        </pc:sldMkLst>
      </pc:sldChg>
      <pc:sldChg chg="addSp modSp mod modAnim">
        <pc:chgData name="匡宏宇" userId="6226a253-862e-4062-9583-ca90ef3a886f" providerId="ADAL" clId="{17AE0C48-C885-4142-A166-DBCFBD71EB57}" dt="2024-03-05T08:14:59.749" v="545" actId="1036"/>
        <pc:sldMkLst>
          <pc:docMk/>
          <pc:sldMk cId="1715512305" sldId="497"/>
        </pc:sldMkLst>
        <pc:spChg chg="mod">
          <ac:chgData name="匡宏宇" userId="6226a253-862e-4062-9583-ca90ef3a886f" providerId="ADAL" clId="{17AE0C48-C885-4142-A166-DBCFBD71EB57}" dt="2024-03-05T08:14:41.741" v="527" actId="27636"/>
          <ac:spMkLst>
            <pc:docMk/>
            <pc:sldMk cId="1715512305" sldId="497"/>
            <ac:spMk id="3" creationId="{503F30F1-9EE4-45CF-8037-39B833083D0E}"/>
          </ac:spMkLst>
        </pc:spChg>
        <pc:spChg chg="add mod">
          <ac:chgData name="匡宏宇" userId="6226a253-862e-4062-9583-ca90ef3a886f" providerId="ADAL" clId="{17AE0C48-C885-4142-A166-DBCFBD71EB57}" dt="2024-03-05T08:14:59.749" v="545" actId="1036"/>
          <ac:spMkLst>
            <pc:docMk/>
            <pc:sldMk cId="1715512305" sldId="497"/>
            <ac:spMk id="5" creationId="{15E71EAD-8BF2-83F7-7281-FA6D60465525}"/>
          </ac:spMkLst>
        </pc:spChg>
      </pc:sldChg>
      <pc:sldChg chg="modSp add mod">
        <pc:chgData name="匡宏宇" userId="6226a253-862e-4062-9583-ca90ef3a886f" providerId="ADAL" clId="{17AE0C48-C885-4142-A166-DBCFBD71EB57}" dt="2024-03-05T08:15:37.863" v="609" actId="113"/>
        <pc:sldMkLst>
          <pc:docMk/>
          <pc:sldMk cId="1217670815" sldId="500"/>
        </pc:sldMkLst>
        <pc:spChg chg="mod">
          <ac:chgData name="匡宏宇" userId="6226a253-862e-4062-9583-ca90ef3a886f" providerId="ADAL" clId="{17AE0C48-C885-4142-A166-DBCFBD71EB57}" dt="2024-03-05T08:15:37.863" v="609" actId="113"/>
          <ac:spMkLst>
            <pc:docMk/>
            <pc:sldMk cId="1217670815" sldId="500"/>
            <ac:spMk id="3" creationId="{CBAC3F54-E367-4109-99B2-A9E52AD4B70F}"/>
          </ac:spMkLst>
        </pc:spChg>
      </pc:sldChg>
      <pc:sldChg chg="add">
        <pc:chgData name="匡宏宇" userId="6226a253-862e-4062-9583-ca90ef3a886f" providerId="ADAL" clId="{17AE0C48-C885-4142-A166-DBCFBD71EB57}" dt="2024-03-05T08:06:02.095" v="115"/>
        <pc:sldMkLst>
          <pc:docMk/>
          <pc:sldMk cId="2865057019" sldId="501"/>
        </pc:sldMkLst>
      </pc:sldChg>
      <pc:sldChg chg="add">
        <pc:chgData name="匡宏宇" userId="6226a253-862e-4062-9583-ca90ef3a886f" providerId="ADAL" clId="{17AE0C48-C885-4142-A166-DBCFBD71EB57}" dt="2024-03-05T08:06:02.095" v="115"/>
        <pc:sldMkLst>
          <pc:docMk/>
          <pc:sldMk cId="1226887366" sldId="502"/>
        </pc:sldMkLst>
      </pc:sldChg>
      <pc:sldChg chg="add">
        <pc:chgData name="匡宏宇" userId="6226a253-862e-4062-9583-ca90ef3a886f" providerId="ADAL" clId="{17AE0C48-C885-4142-A166-DBCFBD71EB57}" dt="2024-03-05T08:06:02.095" v="115"/>
        <pc:sldMkLst>
          <pc:docMk/>
          <pc:sldMk cId="3975262879" sldId="503"/>
        </pc:sldMkLst>
      </pc:sldChg>
      <pc:sldChg chg="add">
        <pc:chgData name="匡宏宇" userId="6226a253-862e-4062-9583-ca90ef3a886f" providerId="ADAL" clId="{17AE0C48-C885-4142-A166-DBCFBD71EB57}" dt="2024-03-05T08:06:02.095" v="115"/>
        <pc:sldMkLst>
          <pc:docMk/>
          <pc:sldMk cId="1681568936" sldId="504"/>
        </pc:sldMkLst>
      </pc:sldChg>
      <pc:sldChg chg="add">
        <pc:chgData name="匡宏宇" userId="6226a253-862e-4062-9583-ca90ef3a886f" providerId="ADAL" clId="{17AE0C48-C885-4142-A166-DBCFBD71EB57}" dt="2024-03-05T08:06:02.095" v="115"/>
        <pc:sldMkLst>
          <pc:docMk/>
          <pc:sldMk cId="3348132956" sldId="525"/>
        </pc:sldMkLst>
      </pc:sldChg>
    </pc:docChg>
  </pc:docChgLst>
  <pc:docChgLst>
    <pc:chgData name="匡宏宇" userId="6226a253-862e-4062-9583-ca90ef3a886f" providerId="ADAL" clId="{5B986ADC-839B-438B-8A4C-F0D3A838E84C}"/>
    <pc:docChg chg="addSld delSld modSld">
      <pc:chgData name="匡宏宇" userId="6226a253-862e-4062-9583-ca90ef3a886f" providerId="ADAL" clId="{5B986ADC-839B-438B-8A4C-F0D3A838E84C}" dt="2023-04-18T10:27:41.798" v="26"/>
      <pc:docMkLst>
        <pc:docMk/>
      </pc:docMkLst>
      <pc:sldChg chg="modSp mod">
        <pc:chgData name="匡宏宇" userId="6226a253-862e-4062-9583-ca90ef3a886f" providerId="ADAL" clId="{5B986ADC-839B-438B-8A4C-F0D3A838E84C}" dt="2023-04-18T10:27:05.782" v="23" actId="20577"/>
        <pc:sldMkLst>
          <pc:docMk/>
          <pc:sldMk cId="436724951" sldId="256"/>
        </pc:sldMkLst>
        <pc:spChg chg="mod">
          <ac:chgData name="匡宏宇" userId="6226a253-862e-4062-9583-ca90ef3a886f" providerId="ADAL" clId="{5B986ADC-839B-438B-8A4C-F0D3A838E84C}" dt="2023-04-18T10:27:05.782" v="23" actId="20577"/>
          <ac:spMkLst>
            <pc:docMk/>
            <pc:sldMk cId="436724951" sldId="256"/>
            <ac:spMk id="2" creationId="{9217EFCF-7D17-4C2A-9183-E58DBB4B98EB}"/>
          </ac:spMkLst>
        </pc:spChg>
      </pc:sldChg>
      <pc:sldChg chg="del">
        <pc:chgData name="匡宏宇" userId="6226a253-862e-4062-9583-ca90ef3a886f" providerId="ADAL" clId="{5B986ADC-839B-438B-8A4C-F0D3A838E84C}" dt="2023-04-18T10:27:17.831" v="24" actId="2696"/>
        <pc:sldMkLst>
          <pc:docMk/>
          <pc:sldMk cId="1786017426" sldId="470"/>
        </pc:sldMkLst>
      </pc:sldChg>
      <pc:sldChg chg="add">
        <pc:chgData name="匡宏宇" userId="6226a253-862e-4062-9583-ca90ef3a886f" providerId="ADAL" clId="{5B986ADC-839B-438B-8A4C-F0D3A838E84C}" dt="2023-04-18T10:27:20.540" v="25"/>
        <pc:sldMkLst>
          <pc:docMk/>
          <pc:sldMk cId="2841998067" sldId="470"/>
        </pc:sldMkLst>
      </pc:sldChg>
      <pc:sldChg chg="add">
        <pc:chgData name="匡宏宇" userId="6226a253-862e-4062-9583-ca90ef3a886f" providerId="ADAL" clId="{5B986ADC-839B-438B-8A4C-F0D3A838E84C}" dt="2023-04-18T10:27:20.540" v="25"/>
        <pc:sldMkLst>
          <pc:docMk/>
          <pc:sldMk cId="1935349250" sldId="471"/>
        </pc:sldMkLst>
      </pc:sldChg>
      <pc:sldChg chg="del">
        <pc:chgData name="匡宏宇" userId="6226a253-862e-4062-9583-ca90ef3a886f" providerId="ADAL" clId="{5B986ADC-839B-438B-8A4C-F0D3A838E84C}" dt="2023-04-18T10:27:17.831" v="24" actId="2696"/>
        <pc:sldMkLst>
          <pc:docMk/>
          <pc:sldMk cId="2702829927" sldId="471"/>
        </pc:sldMkLst>
      </pc:sldChg>
      <pc:sldChg chg="add modAnim">
        <pc:chgData name="匡宏宇" userId="6226a253-862e-4062-9583-ca90ef3a886f" providerId="ADAL" clId="{5B986ADC-839B-438B-8A4C-F0D3A838E84C}" dt="2023-04-18T10:27:41.798" v="26"/>
        <pc:sldMkLst>
          <pc:docMk/>
          <pc:sldMk cId="4152896354" sldId="473"/>
        </pc:sldMkLst>
      </pc:sldChg>
      <pc:sldChg chg="del">
        <pc:chgData name="匡宏宇" userId="6226a253-862e-4062-9583-ca90ef3a886f" providerId="ADAL" clId="{5B986ADC-839B-438B-8A4C-F0D3A838E84C}" dt="2023-04-18T10:27:17.831" v="24" actId="2696"/>
        <pc:sldMkLst>
          <pc:docMk/>
          <pc:sldMk cId="4219749996" sldId="473"/>
        </pc:sldMkLst>
      </pc:sldChg>
      <pc:sldChg chg="add">
        <pc:chgData name="匡宏宇" userId="6226a253-862e-4062-9583-ca90ef3a886f" providerId="ADAL" clId="{5B986ADC-839B-438B-8A4C-F0D3A838E84C}" dt="2023-04-18T10:27:20.540" v="25"/>
        <pc:sldMkLst>
          <pc:docMk/>
          <pc:sldMk cId="798358811" sldId="474"/>
        </pc:sldMkLst>
      </pc:sldChg>
      <pc:sldChg chg="del">
        <pc:chgData name="匡宏宇" userId="6226a253-862e-4062-9583-ca90ef3a886f" providerId="ADAL" clId="{5B986ADC-839B-438B-8A4C-F0D3A838E84C}" dt="2023-04-18T10:27:17.831" v="24" actId="2696"/>
        <pc:sldMkLst>
          <pc:docMk/>
          <pc:sldMk cId="2229529885" sldId="474"/>
        </pc:sldMkLst>
      </pc:sldChg>
      <pc:sldChg chg="del">
        <pc:chgData name="匡宏宇" userId="6226a253-862e-4062-9583-ca90ef3a886f" providerId="ADAL" clId="{5B986ADC-839B-438B-8A4C-F0D3A838E84C}" dt="2023-04-18T10:27:17.831" v="24" actId="2696"/>
        <pc:sldMkLst>
          <pc:docMk/>
          <pc:sldMk cId="1135333842" sldId="475"/>
        </pc:sldMkLst>
      </pc:sldChg>
      <pc:sldChg chg="add">
        <pc:chgData name="匡宏宇" userId="6226a253-862e-4062-9583-ca90ef3a886f" providerId="ADAL" clId="{5B986ADC-839B-438B-8A4C-F0D3A838E84C}" dt="2023-04-18T10:27:20.540" v="25"/>
        <pc:sldMkLst>
          <pc:docMk/>
          <pc:sldMk cId="1578464792" sldId="475"/>
        </pc:sldMkLst>
      </pc:sldChg>
      <pc:sldChg chg="del">
        <pc:chgData name="匡宏宇" userId="6226a253-862e-4062-9583-ca90ef3a886f" providerId="ADAL" clId="{5B986ADC-839B-438B-8A4C-F0D3A838E84C}" dt="2023-04-18T10:27:17.831" v="24" actId="2696"/>
        <pc:sldMkLst>
          <pc:docMk/>
          <pc:sldMk cId="1352065888" sldId="481"/>
        </pc:sldMkLst>
      </pc:sldChg>
      <pc:sldChg chg="add">
        <pc:chgData name="匡宏宇" userId="6226a253-862e-4062-9583-ca90ef3a886f" providerId="ADAL" clId="{5B986ADC-839B-438B-8A4C-F0D3A838E84C}" dt="2023-04-18T10:27:20.540" v="25"/>
        <pc:sldMkLst>
          <pc:docMk/>
          <pc:sldMk cId="2671370805" sldId="481"/>
        </pc:sldMkLst>
      </pc:sldChg>
    </pc:docChg>
  </pc:docChgLst>
  <pc:docChgLst>
    <pc:chgData name="匡宏宇" userId="6226a253-862e-4062-9583-ca90ef3a886f" providerId="ADAL" clId="{5C794FB3-4F3E-4AED-A720-CF6DC10A0D90}"/>
    <pc:docChg chg="undo custSel addSld delSld modSld">
      <pc:chgData name="匡宏宇" userId="6226a253-862e-4062-9583-ca90ef3a886f" providerId="ADAL" clId="{5C794FB3-4F3E-4AED-A720-CF6DC10A0D90}" dt="2021-10-25T01:04:28.956" v="3634" actId="47"/>
      <pc:docMkLst>
        <pc:docMk/>
      </pc:docMkLst>
      <pc:sldChg chg="modSp mod">
        <pc:chgData name="匡宏宇" userId="6226a253-862e-4062-9583-ca90ef3a886f" providerId="ADAL" clId="{5C794FB3-4F3E-4AED-A720-CF6DC10A0D90}" dt="2021-10-21T00:14:44.797" v="84"/>
        <pc:sldMkLst>
          <pc:docMk/>
          <pc:sldMk cId="436724951" sldId="256"/>
        </pc:sldMkLst>
        <pc:spChg chg="mod">
          <ac:chgData name="匡宏宇" userId="6226a253-862e-4062-9583-ca90ef3a886f" providerId="ADAL" clId="{5C794FB3-4F3E-4AED-A720-CF6DC10A0D90}" dt="2021-10-21T00:14:44.797" v="84"/>
          <ac:spMkLst>
            <pc:docMk/>
            <pc:sldMk cId="436724951" sldId="256"/>
            <ac:spMk id="2" creationId="{9217EFCF-7D17-4C2A-9183-E58DBB4B98EB}"/>
          </ac:spMkLst>
        </pc:spChg>
      </pc:sldChg>
      <pc:sldChg chg="del">
        <pc:chgData name="匡宏宇" userId="6226a253-862e-4062-9583-ca90ef3a886f" providerId="ADAL" clId="{5C794FB3-4F3E-4AED-A720-CF6DC10A0D90}" dt="2021-10-21T00:14:49.342" v="85" actId="2696"/>
        <pc:sldMkLst>
          <pc:docMk/>
          <pc:sldMk cId="28960633" sldId="458"/>
        </pc:sldMkLst>
      </pc:sldChg>
      <pc:sldChg chg="modAnim">
        <pc:chgData name="匡宏宇" userId="6226a253-862e-4062-9583-ca90ef3a886f" providerId="ADAL" clId="{5C794FB3-4F3E-4AED-A720-CF6DC10A0D90}" dt="2021-10-21T01:13:29.088" v="3516"/>
        <pc:sldMkLst>
          <pc:docMk/>
          <pc:sldMk cId="55239716" sldId="465"/>
        </pc:sldMkLst>
      </pc:sldChg>
      <pc:sldChg chg="modAnim">
        <pc:chgData name="匡宏宇" userId="6226a253-862e-4062-9583-ca90ef3a886f" providerId="ADAL" clId="{5C794FB3-4F3E-4AED-A720-CF6DC10A0D90}" dt="2021-10-21T01:13:24.667" v="3515"/>
        <pc:sldMkLst>
          <pc:docMk/>
          <pc:sldMk cId="2319214016" sldId="466"/>
        </pc:sldMkLst>
      </pc:sldChg>
      <pc:sldChg chg="modSp mod modAnim">
        <pc:chgData name="匡宏宇" userId="6226a253-862e-4062-9583-ca90ef3a886f" providerId="ADAL" clId="{5C794FB3-4F3E-4AED-A720-CF6DC10A0D90}" dt="2021-10-21T00:31:34.931" v="977" actId="14100"/>
        <pc:sldMkLst>
          <pc:docMk/>
          <pc:sldMk cId="525136199" sldId="467"/>
        </pc:sldMkLst>
        <pc:spChg chg="mod">
          <ac:chgData name="匡宏宇" userId="6226a253-862e-4062-9583-ca90ef3a886f" providerId="ADAL" clId="{5C794FB3-4F3E-4AED-A720-CF6DC10A0D90}" dt="2021-10-21T00:30:10.024" v="942" actId="14100"/>
          <ac:spMkLst>
            <pc:docMk/>
            <pc:sldMk cId="525136199" sldId="467"/>
            <ac:spMk id="2" creationId="{86DC7C2D-8B1D-43DC-BE58-8AB823A6D3DD}"/>
          </ac:spMkLst>
        </pc:spChg>
        <pc:spChg chg="mod">
          <ac:chgData name="匡宏宇" userId="6226a253-862e-4062-9583-ca90ef3a886f" providerId="ADAL" clId="{5C794FB3-4F3E-4AED-A720-CF6DC10A0D90}" dt="2021-10-21T00:31:34.931" v="977" actId="14100"/>
          <ac:spMkLst>
            <pc:docMk/>
            <pc:sldMk cId="525136199" sldId="467"/>
            <ac:spMk id="3" creationId="{EFD23BD2-CCAF-4EDA-B7BC-B2EB8C87B29D}"/>
          </ac:spMkLst>
        </pc:spChg>
      </pc:sldChg>
      <pc:sldChg chg="modSp mod">
        <pc:chgData name="匡宏宇" userId="6226a253-862e-4062-9583-ca90ef3a886f" providerId="ADAL" clId="{5C794FB3-4F3E-4AED-A720-CF6DC10A0D90}" dt="2021-10-21T00:22:11.058" v="366" actId="20577"/>
        <pc:sldMkLst>
          <pc:docMk/>
          <pc:sldMk cId="2793184600" sldId="468"/>
        </pc:sldMkLst>
        <pc:spChg chg="mod">
          <ac:chgData name="匡宏宇" userId="6226a253-862e-4062-9583-ca90ef3a886f" providerId="ADAL" clId="{5C794FB3-4F3E-4AED-A720-CF6DC10A0D90}" dt="2021-10-21T00:22:11.058" v="366" actId="20577"/>
          <ac:spMkLst>
            <pc:docMk/>
            <pc:sldMk cId="2793184600" sldId="468"/>
            <ac:spMk id="8" creationId="{A0EC4950-2DA7-48ED-A368-854048C5495E}"/>
          </ac:spMkLst>
        </pc:spChg>
      </pc:sldChg>
      <pc:sldChg chg="del">
        <pc:chgData name="匡宏宇" userId="6226a253-862e-4062-9583-ca90ef3a886f" providerId="ADAL" clId="{5C794FB3-4F3E-4AED-A720-CF6DC10A0D90}" dt="2021-10-21T00:32:34.944" v="982" actId="47"/>
        <pc:sldMkLst>
          <pc:docMk/>
          <pc:sldMk cId="3388735097" sldId="469"/>
        </pc:sldMkLst>
      </pc:sldChg>
      <pc:sldChg chg="del">
        <pc:chgData name="匡宏宇" userId="6226a253-862e-4062-9583-ca90ef3a886f" providerId="ADAL" clId="{5C794FB3-4F3E-4AED-A720-CF6DC10A0D90}" dt="2021-10-21T00:32:34.944" v="982" actId="47"/>
        <pc:sldMkLst>
          <pc:docMk/>
          <pc:sldMk cId="1549484764" sldId="470"/>
        </pc:sldMkLst>
      </pc:sldChg>
      <pc:sldChg chg="del">
        <pc:chgData name="匡宏宇" userId="6226a253-862e-4062-9583-ca90ef3a886f" providerId="ADAL" clId="{5C794FB3-4F3E-4AED-A720-CF6DC10A0D90}" dt="2021-10-21T00:32:34.944" v="982" actId="47"/>
        <pc:sldMkLst>
          <pc:docMk/>
          <pc:sldMk cId="2502008334" sldId="471"/>
        </pc:sldMkLst>
      </pc:sldChg>
      <pc:sldChg chg="del">
        <pc:chgData name="匡宏宇" userId="6226a253-862e-4062-9583-ca90ef3a886f" providerId="ADAL" clId="{5C794FB3-4F3E-4AED-A720-CF6DC10A0D90}" dt="2021-10-21T00:32:34.944" v="982" actId="47"/>
        <pc:sldMkLst>
          <pc:docMk/>
          <pc:sldMk cId="2700330139" sldId="473"/>
        </pc:sldMkLst>
      </pc:sldChg>
      <pc:sldChg chg="del">
        <pc:chgData name="匡宏宇" userId="6226a253-862e-4062-9583-ca90ef3a886f" providerId="ADAL" clId="{5C794FB3-4F3E-4AED-A720-CF6DC10A0D90}" dt="2021-10-21T00:32:34.944" v="982" actId="47"/>
        <pc:sldMkLst>
          <pc:docMk/>
          <pc:sldMk cId="1984885716" sldId="474"/>
        </pc:sldMkLst>
      </pc:sldChg>
      <pc:sldChg chg="del">
        <pc:chgData name="匡宏宇" userId="6226a253-862e-4062-9583-ca90ef3a886f" providerId="ADAL" clId="{5C794FB3-4F3E-4AED-A720-CF6DC10A0D90}" dt="2021-10-21T00:32:34.944" v="982" actId="47"/>
        <pc:sldMkLst>
          <pc:docMk/>
          <pc:sldMk cId="1369771131" sldId="475"/>
        </pc:sldMkLst>
      </pc:sldChg>
      <pc:sldChg chg="add del">
        <pc:chgData name="匡宏宇" userId="6226a253-862e-4062-9583-ca90ef3a886f" providerId="ADAL" clId="{5C794FB3-4F3E-4AED-A720-CF6DC10A0D90}" dt="2021-10-21T00:14:58.439" v="87" actId="2696"/>
        <pc:sldMkLst>
          <pc:docMk/>
          <pc:sldMk cId="1775413780" sldId="481"/>
        </pc:sldMkLst>
      </pc:sldChg>
      <pc:sldChg chg="modSp mod">
        <pc:chgData name="匡宏宇" userId="6226a253-862e-4062-9583-ca90ef3a886f" providerId="ADAL" clId="{5C794FB3-4F3E-4AED-A720-CF6DC10A0D90}" dt="2021-10-21T00:16:26.236" v="172"/>
        <pc:sldMkLst>
          <pc:docMk/>
          <pc:sldMk cId="1524789089" sldId="490"/>
        </pc:sldMkLst>
        <pc:spChg chg="mod">
          <ac:chgData name="匡宏宇" userId="6226a253-862e-4062-9583-ca90ef3a886f" providerId="ADAL" clId="{5C794FB3-4F3E-4AED-A720-CF6DC10A0D90}" dt="2021-10-21T00:16:26.236" v="172"/>
          <ac:spMkLst>
            <pc:docMk/>
            <pc:sldMk cId="1524789089" sldId="490"/>
            <ac:spMk id="3" creationId="{D3C4554B-03E7-4442-B3C0-857034475D79}"/>
          </ac:spMkLst>
        </pc:spChg>
      </pc:sldChg>
      <pc:sldChg chg="modAnim">
        <pc:chgData name="匡宏宇" userId="6226a253-862e-4062-9583-ca90ef3a886f" providerId="ADAL" clId="{5C794FB3-4F3E-4AED-A720-CF6DC10A0D90}" dt="2021-10-21T00:32:17.044" v="981"/>
        <pc:sldMkLst>
          <pc:docMk/>
          <pc:sldMk cId="522640876" sldId="491"/>
        </pc:sldMkLst>
      </pc:sldChg>
      <pc:sldChg chg="del">
        <pc:chgData name="匡宏宇" userId="6226a253-862e-4062-9583-ca90ef3a886f" providerId="ADAL" clId="{5C794FB3-4F3E-4AED-A720-CF6DC10A0D90}" dt="2021-10-21T00:32:34.944" v="982" actId="47"/>
        <pc:sldMkLst>
          <pc:docMk/>
          <pc:sldMk cId="596533631" sldId="492"/>
        </pc:sldMkLst>
      </pc:sldChg>
      <pc:sldChg chg="add del modAnim">
        <pc:chgData name="匡宏宇" userId="6226a253-862e-4062-9583-ca90ef3a886f" providerId="ADAL" clId="{5C794FB3-4F3E-4AED-A720-CF6DC10A0D90}" dt="2021-10-25T01:04:28.956" v="3634" actId="47"/>
        <pc:sldMkLst>
          <pc:docMk/>
          <pc:sldMk cId="1208821328" sldId="494"/>
        </pc:sldMkLst>
      </pc:sldChg>
      <pc:sldChg chg="del">
        <pc:chgData name="匡宏宇" userId="6226a253-862e-4062-9583-ca90ef3a886f" providerId="ADAL" clId="{5C794FB3-4F3E-4AED-A720-CF6DC10A0D90}" dt="2021-10-21T00:16:37.755" v="174" actId="2696"/>
        <pc:sldMkLst>
          <pc:docMk/>
          <pc:sldMk cId="1883975637" sldId="494"/>
        </pc:sldMkLst>
      </pc:sldChg>
      <pc:sldChg chg="modSp mod modAnim">
        <pc:chgData name="匡宏宇" userId="6226a253-862e-4062-9583-ca90ef3a886f" providerId="ADAL" clId="{5C794FB3-4F3E-4AED-A720-CF6DC10A0D90}" dt="2021-10-21T00:21:15.647" v="364" actId="27636"/>
        <pc:sldMkLst>
          <pc:docMk/>
          <pc:sldMk cId="1358243037" sldId="495"/>
        </pc:sldMkLst>
        <pc:spChg chg="mod">
          <ac:chgData name="匡宏宇" userId="6226a253-862e-4062-9583-ca90ef3a886f" providerId="ADAL" clId="{5C794FB3-4F3E-4AED-A720-CF6DC10A0D90}" dt="2021-10-21T00:21:15.647" v="364" actId="27636"/>
          <ac:spMkLst>
            <pc:docMk/>
            <pc:sldMk cId="1358243037" sldId="495"/>
            <ac:spMk id="3" creationId="{C5A83788-4D4D-4AAF-9730-DE7D4FA0DE71}"/>
          </ac:spMkLst>
        </pc:spChg>
      </pc:sldChg>
      <pc:sldChg chg="del">
        <pc:chgData name="匡宏宇" userId="6226a253-862e-4062-9583-ca90ef3a886f" providerId="ADAL" clId="{5C794FB3-4F3E-4AED-A720-CF6DC10A0D90}" dt="2021-10-21T00:16:34.564" v="173" actId="2696"/>
        <pc:sldMkLst>
          <pc:docMk/>
          <pc:sldMk cId="384019706" sldId="496"/>
        </pc:sldMkLst>
      </pc:sldChg>
      <pc:sldChg chg="modSp add del mod">
        <pc:chgData name="匡宏宇" userId="6226a253-862e-4062-9583-ca90ef3a886f" providerId="ADAL" clId="{5C794FB3-4F3E-4AED-A720-CF6DC10A0D90}" dt="2021-10-25T01:04:28.956" v="3634" actId="47"/>
        <pc:sldMkLst>
          <pc:docMk/>
          <pc:sldMk cId="1346997362" sldId="496"/>
        </pc:sldMkLst>
        <pc:spChg chg="mod">
          <ac:chgData name="匡宏宇" userId="6226a253-862e-4062-9583-ca90ef3a886f" providerId="ADAL" clId="{5C794FB3-4F3E-4AED-A720-CF6DC10A0D90}" dt="2021-10-21T01:12:39.959" v="3501" actId="1076"/>
          <ac:spMkLst>
            <pc:docMk/>
            <pc:sldMk cId="1346997362" sldId="496"/>
            <ac:spMk id="5" creationId="{E9CF7B0F-3A78-41F8-8676-0CD2E8F87CA7}"/>
          </ac:spMkLst>
        </pc:spChg>
        <pc:spChg chg="mod">
          <ac:chgData name="匡宏宇" userId="6226a253-862e-4062-9583-ca90ef3a886f" providerId="ADAL" clId="{5C794FB3-4F3E-4AED-A720-CF6DC10A0D90}" dt="2021-10-21T01:11:49.618" v="3487" actId="14100"/>
          <ac:spMkLst>
            <pc:docMk/>
            <pc:sldMk cId="1346997362" sldId="496"/>
            <ac:spMk id="6" creationId="{D4CC27B6-F7BF-4A3F-A25B-B2454432CF6D}"/>
          </ac:spMkLst>
        </pc:spChg>
        <pc:spChg chg="mod">
          <ac:chgData name="匡宏宇" userId="6226a253-862e-4062-9583-ca90ef3a886f" providerId="ADAL" clId="{5C794FB3-4F3E-4AED-A720-CF6DC10A0D90}" dt="2021-10-21T01:11:32.177" v="3480" actId="1076"/>
          <ac:spMkLst>
            <pc:docMk/>
            <pc:sldMk cId="1346997362" sldId="496"/>
            <ac:spMk id="9" creationId="{2BE15659-76F6-4AE8-9454-E6DFE9D9C9C4}"/>
          </ac:spMkLst>
        </pc:spChg>
        <pc:spChg chg="mod">
          <ac:chgData name="匡宏宇" userId="6226a253-862e-4062-9583-ca90ef3a886f" providerId="ADAL" clId="{5C794FB3-4F3E-4AED-A720-CF6DC10A0D90}" dt="2021-10-21T01:12:49.121" v="3514" actId="1038"/>
          <ac:spMkLst>
            <pc:docMk/>
            <pc:sldMk cId="1346997362" sldId="496"/>
            <ac:spMk id="10" creationId="{6CDCDBD6-8791-4581-B44C-545E65E946B5}"/>
          </ac:spMkLst>
        </pc:spChg>
        <pc:picChg chg="mod">
          <ac:chgData name="匡宏宇" userId="6226a253-862e-4062-9583-ca90ef3a886f" providerId="ADAL" clId="{5C794FB3-4F3E-4AED-A720-CF6DC10A0D90}" dt="2021-10-21T01:12:32.838" v="3500" actId="1076"/>
          <ac:picMkLst>
            <pc:docMk/>
            <pc:sldMk cId="1346997362" sldId="496"/>
            <ac:picMk id="4" creationId="{9A0156E1-E965-46F8-8998-44F47AD5A168}"/>
          </ac:picMkLst>
        </pc:picChg>
      </pc:sldChg>
      <pc:sldChg chg="modSp new mod">
        <pc:chgData name="匡宏宇" userId="6226a253-862e-4062-9583-ca90ef3a886f" providerId="ADAL" clId="{5C794FB3-4F3E-4AED-A720-CF6DC10A0D90}" dt="2021-10-21T01:14:03.074" v="3558"/>
        <pc:sldMkLst>
          <pc:docMk/>
          <pc:sldMk cId="1909920363" sldId="498"/>
        </pc:sldMkLst>
        <pc:spChg chg="mod">
          <ac:chgData name="匡宏宇" userId="6226a253-862e-4062-9583-ca90ef3a886f" providerId="ADAL" clId="{5C794FB3-4F3E-4AED-A720-CF6DC10A0D90}" dt="2021-10-21T00:56:54.192" v="2908" actId="14100"/>
          <ac:spMkLst>
            <pc:docMk/>
            <pc:sldMk cId="1909920363" sldId="498"/>
            <ac:spMk id="2" creationId="{687998AC-7B0C-4CBE-9E14-151A26FBA363}"/>
          </ac:spMkLst>
        </pc:spChg>
        <pc:spChg chg="mod">
          <ac:chgData name="匡宏宇" userId="6226a253-862e-4062-9583-ca90ef3a886f" providerId="ADAL" clId="{5C794FB3-4F3E-4AED-A720-CF6DC10A0D90}" dt="2021-10-21T01:14:03.074" v="3558"/>
          <ac:spMkLst>
            <pc:docMk/>
            <pc:sldMk cId="1909920363" sldId="498"/>
            <ac:spMk id="3" creationId="{900DAA69-31E7-41F0-84E9-822E8EC37008}"/>
          </ac:spMkLst>
        </pc:spChg>
      </pc:sldChg>
      <pc:sldChg chg="add">
        <pc:chgData name="匡宏宇" userId="6226a253-862e-4062-9583-ca90ef3a886f" providerId="ADAL" clId="{5C794FB3-4F3E-4AED-A720-CF6DC10A0D90}" dt="2021-10-21T00:57:49.599" v="2909"/>
        <pc:sldMkLst>
          <pc:docMk/>
          <pc:sldMk cId="3274341062" sldId="499"/>
        </pc:sldMkLst>
      </pc:sldChg>
      <pc:sldChg chg="modSp add del">
        <pc:chgData name="匡宏宇" userId="6226a253-862e-4062-9583-ca90ef3a886f" providerId="ADAL" clId="{5C794FB3-4F3E-4AED-A720-CF6DC10A0D90}" dt="2021-10-25T01:04:28.956" v="3634" actId="47"/>
        <pc:sldMkLst>
          <pc:docMk/>
          <pc:sldMk cId="1217670815" sldId="500"/>
        </pc:sldMkLst>
        <pc:spChg chg="mod">
          <ac:chgData name="匡宏宇" userId="6226a253-862e-4062-9583-ca90ef3a886f" providerId="ADAL" clId="{5C794FB3-4F3E-4AED-A720-CF6DC10A0D90}" dt="2021-10-21T05:44:23.391" v="3633"/>
          <ac:spMkLst>
            <pc:docMk/>
            <pc:sldMk cId="1217670815" sldId="500"/>
            <ac:spMk id="3" creationId="{CBAC3F54-E367-4109-99B2-A9E52AD4B70F}"/>
          </ac:spMkLst>
        </pc:spChg>
      </pc:sldChg>
      <pc:sldChg chg="add del">
        <pc:chgData name="匡宏宇" userId="6226a253-862e-4062-9583-ca90ef3a886f" providerId="ADAL" clId="{5C794FB3-4F3E-4AED-A720-CF6DC10A0D90}" dt="2021-10-25T01:04:28.956" v="3634" actId="47"/>
        <pc:sldMkLst>
          <pc:docMk/>
          <pc:sldMk cId="2865057019" sldId="501"/>
        </pc:sldMkLst>
      </pc:sldChg>
      <pc:sldChg chg="modSp add del mod modAnim">
        <pc:chgData name="匡宏宇" userId="6226a253-862e-4062-9583-ca90ef3a886f" providerId="ADAL" clId="{5C794FB3-4F3E-4AED-A720-CF6DC10A0D90}" dt="2021-10-25T01:04:28.956" v="3634" actId="47"/>
        <pc:sldMkLst>
          <pc:docMk/>
          <pc:sldMk cId="1226887366" sldId="502"/>
        </pc:sldMkLst>
        <pc:spChg chg="mod">
          <ac:chgData name="匡宏宇" userId="6226a253-862e-4062-9583-ca90ef3a886f" providerId="ADAL" clId="{5C794FB3-4F3E-4AED-A720-CF6DC10A0D90}" dt="2021-10-21T01:06:38.837" v="3474" actId="14100"/>
          <ac:spMkLst>
            <pc:docMk/>
            <pc:sldMk cId="1226887366" sldId="502"/>
            <ac:spMk id="2" creationId="{97218A4B-6A46-4BC7-B9A1-90157117FDE6}"/>
          </ac:spMkLst>
        </pc:spChg>
        <pc:spChg chg="mod">
          <ac:chgData name="匡宏宇" userId="6226a253-862e-4062-9583-ca90ef3a886f" providerId="ADAL" clId="{5C794FB3-4F3E-4AED-A720-CF6DC10A0D90}" dt="2021-10-21T01:06:35.850" v="3473" actId="14100"/>
          <ac:spMkLst>
            <pc:docMk/>
            <pc:sldMk cId="1226887366" sldId="502"/>
            <ac:spMk id="3" creationId="{103D16E3-DC6E-4282-8AEC-43C7E88A4EC5}"/>
          </ac:spMkLst>
        </pc:spChg>
      </pc:sldChg>
      <pc:sldChg chg="modSp new del mod">
        <pc:chgData name="匡宏宇" userId="6226a253-862e-4062-9583-ca90ef3a886f" providerId="ADAL" clId="{5C794FB3-4F3E-4AED-A720-CF6DC10A0D90}" dt="2021-10-25T01:04:28.956" v="3634" actId="47"/>
        <pc:sldMkLst>
          <pc:docMk/>
          <pc:sldMk cId="3975262879" sldId="503"/>
        </pc:sldMkLst>
        <pc:spChg chg="mod">
          <ac:chgData name="匡宏宇" userId="6226a253-862e-4062-9583-ca90ef3a886f" providerId="ADAL" clId="{5C794FB3-4F3E-4AED-A720-CF6DC10A0D90}" dt="2021-10-21T01:03:02.257" v="3263"/>
          <ac:spMkLst>
            <pc:docMk/>
            <pc:sldMk cId="3975262879" sldId="503"/>
            <ac:spMk id="2" creationId="{F034492C-A441-4CFD-AEBC-964B13508FF0}"/>
          </ac:spMkLst>
        </pc:spChg>
        <pc:spChg chg="mod">
          <ac:chgData name="匡宏宇" userId="6226a253-862e-4062-9583-ca90ef3a886f" providerId="ADAL" clId="{5C794FB3-4F3E-4AED-A720-CF6DC10A0D90}" dt="2021-10-21T01:03:40.393" v="3274" actId="113"/>
          <ac:spMkLst>
            <pc:docMk/>
            <pc:sldMk cId="3975262879" sldId="503"/>
            <ac:spMk id="3" creationId="{F3EE1317-0857-46AB-A061-E587777A19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B9F54-CF5D-4472-88A1-8A6EC7756409}" type="datetimeFigureOut">
              <a:rPr lang="zh-CN" altLang="en-US" smtClean="0"/>
              <a:t>2024/9/24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5581-08D6-4AC0-BB83-A478510BBD45}" type="slidenum">
              <a:rPr lang="zh-CN" altLang="en-US" smtClean="0"/>
              <a:t>‹#›</a:t>
            </a:fld>
            <a:endParaRPr lang="zh-CN" altLang="en-US"/>
          </a:p>
        </p:txBody>
      </p:sp>
    </p:spTree>
    <p:extLst>
      <p:ext uri="{BB962C8B-B14F-4D97-AF65-F5344CB8AC3E}">
        <p14:creationId xmlns:p14="http://schemas.microsoft.com/office/powerpoint/2010/main" val="346494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4</a:t>
            </a:fld>
            <a:endParaRPr lang="zh-CN" altLang="en-US"/>
          </a:p>
        </p:txBody>
      </p:sp>
    </p:spTree>
    <p:extLst>
      <p:ext uri="{BB962C8B-B14F-4D97-AF65-F5344CB8AC3E}">
        <p14:creationId xmlns:p14="http://schemas.microsoft.com/office/powerpoint/2010/main" val="320752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26</a:t>
            </a:fld>
            <a:endParaRPr lang="zh-CN" altLang="en-US"/>
          </a:p>
        </p:txBody>
      </p:sp>
    </p:spTree>
    <p:extLst>
      <p:ext uri="{BB962C8B-B14F-4D97-AF65-F5344CB8AC3E}">
        <p14:creationId xmlns:p14="http://schemas.microsoft.com/office/powerpoint/2010/main" val="97748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64462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740198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77450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9278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01647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21943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1899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408038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51936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525768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2024/9/24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7845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EE72F-3FEC-4AAB-B92A-C955AC1E632A}" type="datetimeFigureOut">
              <a:rPr lang="zh-CN" altLang="en-US" smtClean="0"/>
              <a:t>2024/9/24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0349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bilibili.com/" TargetMode="External"/><Relationship Id="rId2" Type="http://schemas.openxmlformats.org/officeDocument/2006/relationships/hyperlink" Target="https://www.acfun.c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7EFCF-7D17-4C2A-9183-E58DBB4B98EB}"/>
              </a:ext>
            </a:extLst>
          </p:cNvPr>
          <p:cNvSpPr>
            <a:spLocks noGrp="1"/>
          </p:cNvSpPr>
          <p:nvPr>
            <p:ph type="ctrTitle"/>
          </p:nvPr>
        </p:nvSpPr>
        <p:spPr>
          <a:xfrm>
            <a:off x="360785" y="1141025"/>
            <a:ext cx="8534400" cy="2387600"/>
          </a:xfrm>
        </p:spPr>
        <p:txBody>
          <a:bodyPr>
            <a:normAutofit fontScale="90000"/>
          </a:bodyPr>
          <a:lstStyle/>
          <a:p>
            <a:r>
              <a:rPr lang="zh-CN" altLang="en-US" dirty="0"/>
              <a:t>需求与商业模式创新</a:t>
            </a:r>
            <a:br>
              <a:rPr lang="en-US" altLang="zh-CN" dirty="0"/>
            </a:br>
            <a:r>
              <a:rPr lang="zh-CN" altLang="en-US" dirty="0"/>
              <a:t>互联网</a:t>
            </a:r>
            <a:r>
              <a:rPr lang="en-US" altLang="zh-CN" dirty="0"/>
              <a:t>+</a:t>
            </a:r>
            <a:r>
              <a:rPr lang="zh-CN" altLang="en-US"/>
              <a:t>软件设计原理 </a:t>
            </a:r>
            <a:br>
              <a:rPr lang="en-US" altLang="zh-CN" dirty="0"/>
            </a:br>
            <a:r>
              <a:rPr lang="zh-CN" altLang="en-US" dirty="0"/>
              <a:t>商业模式类型 </a:t>
            </a:r>
            <a:r>
              <a:rPr lang="en-US" altLang="zh-CN" dirty="0"/>
              <a:t>– </a:t>
            </a:r>
            <a:r>
              <a:rPr lang="zh-CN" altLang="en-US" dirty="0"/>
              <a:t>长尾 </a:t>
            </a:r>
            <a:r>
              <a:rPr lang="en-US" altLang="zh-CN" dirty="0"/>
              <a:t>&amp; </a:t>
            </a:r>
            <a:br>
              <a:rPr lang="en-US" altLang="zh-CN" dirty="0"/>
            </a:br>
            <a:r>
              <a:rPr lang="zh-CN" altLang="en-US" dirty="0"/>
              <a:t>商业模式设计 </a:t>
            </a:r>
            <a:r>
              <a:rPr lang="en-US" altLang="zh-CN" dirty="0"/>
              <a:t>– </a:t>
            </a:r>
            <a:r>
              <a:rPr lang="zh-CN" altLang="en-US" dirty="0"/>
              <a:t>客户洞察</a:t>
            </a:r>
          </a:p>
        </p:txBody>
      </p:sp>
      <p:sp>
        <p:nvSpPr>
          <p:cNvPr id="3" name="副标题 2">
            <a:extLst>
              <a:ext uri="{FF2B5EF4-FFF2-40B4-BE49-F238E27FC236}">
                <a16:creationId xmlns:a16="http://schemas.microsoft.com/office/drawing/2014/main" id="{685107F7-2146-4F63-9B7D-008D8D93A9E2}"/>
              </a:ext>
            </a:extLst>
          </p:cNvPr>
          <p:cNvSpPr>
            <a:spLocks noGrp="1"/>
          </p:cNvSpPr>
          <p:nvPr>
            <p:ph type="subTitle" idx="1"/>
          </p:nvPr>
        </p:nvSpPr>
        <p:spPr/>
        <p:txBody>
          <a:bodyPr/>
          <a:lstStyle/>
          <a:p>
            <a:r>
              <a:rPr lang="zh-CN" altLang="en-US" dirty="0"/>
              <a:t>南京大学软件学院 </a:t>
            </a:r>
            <a:r>
              <a:rPr lang="en-US" altLang="zh-CN" dirty="0"/>
              <a:t>– </a:t>
            </a:r>
            <a:r>
              <a:rPr lang="zh-CN" altLang="en-US" dirty="0"/>
              <a:t>匡宏宇</a:t>
            </a:r>
            <a:endParaRPr lang="en-US" altLang="zh-CN" dirty="0"/>
          </a:p>
          <a:p>
            <a:r>
              <a:rPr lang="zh-CN" altLang="en-US" dirty="0"/>
              <a:t>教材上的相关内容：</a:t>
            </a:r>
            <a:r>
              <a:rPr lang="en-US" altLang="zh-CN" dirty="0"/>
              <a:t> 《</a:t>
            </a:r>
            <a:r>
              <a:rPr lang="zh-CN" altLang="en-US" dirty="0"/>
              <a:t>商业模式新生代</a:t>
            </a:r>
            <a:r>
              <a:rPr lang="en-US" altLang="zh-CN" dirty="0"/>
              <a:t>》</a:t>
            </a:r>
            <a:r>
              <a:rPr lang="zh-CN" altLang="en-US" dirty="0"/>
              <a:t>长尾商业模式部分、客户洞察</a:t>
            </a:r>
            <a:r>
              <a:rPr lang="en-US" altLang="zh-CN" dirty="0"/>
              <a:t>-</a:t>
            </a:r>
            <a:r>
              <a:rPr lang="zh-CN" altLang="en-US" dirty="0"/>
              <a:t>商业模式设计，分拆与开放商业模式</a:t>
            </a:r>
          </a:p>
        </p:txBody>
      </p:sp>
    </p:spTree>
    <p:extLst>
      <p:ext uri="{BB962C8B-B14F-4D97-AF65-F5344CB8AC3E}">
        <p14:creationId xmlns:p14="http://schemas.microsoft.com/office/powerpoint/2010/main" val="436724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C4BC2-31E8-442A-A393-985AB2638E02}"/>
              </a:ext>
            </a:extLst>
          </p:cNvPr>
          <p:cNvSpPr>
            <a:spLocks noGrp="1"/>
          </p:cNvSpPr>
          <p:nvPr>
            <p:ph type="title"/>
          </p:nvPr>
        </p:nvSpPr>
        <p:spPr>
          <a:xfrm>
            <a:off x="628650" y="188843"/>
            <a:ext cx="7886700" cy="708300"/>
          </a:xfrm>
        </p:spPr>
        <p:txBody>
          <a:bodyPr/>
          <a:lstStyle/>
          <a:p>
            <a:r>
              <a:rPr lang="zh-CN" altLang="en-US" dirty="0"/>
              <a:t>根据</a:t>
            </a:r>
            <a:r>
              <a:rPr lang="zh-CN" altLang="en-US" b="1" dirty="0">
                <a:solidFill>
                  <a:srgbClr val="FF0000"/>
                </a:solidFill>
              </a:rPr>
              <a:t>客户洞察</a:t>
            </a:r>
            <a:r>
              <a:rPr lang="zh-CN" altLang="en-US" dirty="0"/>
              <a:t>打造商业模式</a:t>
            </a:r>
          </a:p>
        </p:txBody>
      </p:sp>
      <p:sp>
        <p:nvSpPr>
          <p:cNvPr id="3" name="内容占位符 2">
            <a:extLst>
              <a:ext uri="{FF2B5EF4-FFF2-40B4-BE49-F238E27FC236}">
                <a16:creationId xmlns:a16="http://schemas.microsoft.com/office/drawing/2014/main" id="{CBAC3F54-E367-4109-99B2-A9E52AD4B70F}"/>
              </a:ext>
            </a:extLst>
          </p:cNvPr>
          <p:cNvSpPr>
            <a:spLocks noGrp="1"/>
          </p:cNvSpPr>
          <p:nvPr>
            <p:ph idx="1"/>
          </p:nvPr>
        </p:nvSpPr>
        <p:spPr>
          <a:xfrm>
            <a:off x="208721" y="1053548"/>
            <a:ext cx="8746435" cy="5555974"/>
          </a:xfrm>
        </p:spPr>
        <p:txBody>
          <a:bodyPr>
            <a:normAutofit fontScale="92500" lnSpcReduction="20000"/>
          </a:bodyPr>
          <a:lstStyle/>
          <a:p>
            <a:r>
              <a:rPr lang="zh-CN" altLang="en-US" dirty="0"/>
              <a:t>客户视角是商业模式的指导性原则，</a:t>
            </a:r>
            <a:r>
              <a:rPr lang="zh-CN" altLang="en-US" b="1" dirty="0"/>
              <a:t>客户的观点决定了产品画布的下游</a:t>
            </a:r>
            <a:r>
              <a:rPr lang="zh-CN" altLang="en-US" strike="sngStrike" dirty="0"/>
              <a:t>价值主张、渠道、客户关系和收益来源</a:t>
            </a:r>
            <a:endParaRPr lang="en-US" altLang="zh-CN" strike="sngStrike" dirty="0"/>
          </a:p>
          <a:p>
            <a:pPr lvl="1"/>
            <a:r>
              <a:rPr lang="zh-CN" altLang="en-US" dirty="0"/>
              <a:t>透彻的观察，发现情感的源泉，发现内在的内容、意义与本质</a:t>
            </a:r>
            <a:endParaRPr lang="en-US" altLang="zh-CN" dirty="0"/>
          </a:p>
          <a:p>
            <a:pPr lvl="1"/>
            <a:r>
              <a:rPr lang="zh-CN" altLang="en-US" dirty="0"/>
              <a:t>事实上，企业在市场上重金投入的产品、服务和商业模式往往会忽略客户的观点（“叶茂中”式的洗脑广告，</a:t>
            </a:r>
            <a:r>
              <a:rPr lang="zh-CN" altLang="en-US" dirty="0">
                <a:solidFill>
                  <a:srgbClr val="00B0F0"/>
                </a:solidFill>
              </a:rPr>
              <a:t>创新的机遇点</a:t>
            </a:r>
            <a:r>
              <a:rPr lang="zh-CN" altLang="en-US" dirty="0"/>
              <a:t>）</a:t>
            </a:r>
            <a:endParaRPr lang="en-US" altLang="zh-CN" dirty="0"/>
          </a:p>
          <a:p>
            <a:pPr lvl="1"/>
            <a:r>
              <a:rPr lang="zh-CN" altLang="en-US" dirty="0">
                <a:solidFill>
                  <a:srgbClr val="00B0F0"/>
                </a:solidFill>
              </a:rPr>
              <a:t>成功的创新需要深入理解客户的环境、日常工作、担忧和渴望</a:t>
            </a:r>
            <a:endParaRPr lang="en-US" altLang="zh-CN" dirty="0">
              <a:solidFill>
                <a:srgbClr val="00B0F0"/>
              </a:solidFill>
            </a:endParaRPr>
          </a:p>
          <a:p>
            <a:endParaRPr lang="en-US" altLang="zh-CN" sz="100" dirty="0"/>
          </a:p>
          <a:p>
            <a:r>
              <a:rPr lang="zh-CN" altLang="en-US" dirty="0"/>
              <a:t>客户洞察的难点</a:t>
            </a:r>
            <a:endParaRPr lang="en-US" altLang="zh-CN" dirty="0"/>
          </a:p>
          <a:p>
            <a:pPr lvl="1"/>
            <a:r>
              <a:rPr lang="zh-CN" altLang="en-US" dirty="0"/>
              <a:t>透彻理解客户（ “问题背后的问题” ）；需要</a:t>
            </a:r>
            <a:r>
              <a:rPr lang="zh-CN" altLang="en-US" dirty="0">
                <a:solidFill>
                  <a:srgbClr val="00B0F0"/>
                </a:solidFill>
              </a:rPr>
              <a:t>人类学、社会学理论</a:t>
            </a:r>
            <a:r>
              <a:rPr lang="zh-CN" altLang="en-US" dirty="0"/>
              <a:t>（笼统的人），以及与</a:t>
            </a:r>
            <a:r>
              <a:rPr lang="zh-CN" altLang="en-US" dirty="0">
                <a:solidFill>
                  <a:srgbClr val="00B0F0"/>
                </a:solidFill>
              </a:rPr>
              <a:t>实地调研</a:t>
            </a:r>
            <a:r>
              <a:rPr lang="zh-CN" altLang="en-US" dirty="0"/>
              <a:t>（具体的人）结合；</a:t>
            </a:r>
            <a:endParaRPr lang="en-US" altLang="zh-CN" dirty="0"/>
          </a:p>
          <a:p>
            <a:pPr lvl="1"/>
            <a:r>
              <a:rPr lang="zh-CN" altLang="en-US" dirty="0"/>
              <a:t>清楚了解企业当前关注哪些客户（的需要），忽略哪些客户（的需要）</a:t>
            </a:r>
            <a:r>
              <a:rPr lang="en-US" altLang="zh-CN" dirty="0"/>
              <a:t>- </a:t>
            </a:r>
            <a:r>
              <a:rPr lang="zh-CN" altLang="en-US" dirty="0">
                <a:solidFill>
                  <a:srgbClr val="00B0F0"/>
                </a:solidFill>
              </a:rPr>
              <a:t>需要有所取舍</a:t>
            </a:r>
            <a:endParaRPr lang="en-US" altLang="zh-CN" dirty="0">
              <a:solidFill>
                <a:srgbClr val="00B0F0"/>
              </a:solidFill>
            </a:endParaRPr>
          </a:p>
          <a:p>
            <a:endParaRPr lang="en-US" altLang="zh-CN" sz="100" dirty="0"/>
          </a:p>
          <a:p>
            <a:r>
              <a:rPr lang="zh-CN" altLang="en-US" dirty="0"/>
              <a:t>辅助工具：移情图（</a:t>
            </a:r>
            <a:r>
              <a:rPr lang="en-US" altLang="zh-CN" dirty="0"/>
              <a:t>Empathy Map</a:t>
            </a:r>
            <a:r>
              <a:rPr lang="zh-CN" altLang="en-US" dirty="0"/>
              <a:t>）</a:t>
            </a:r>
            <a:endParaRPr lang="en-US" altLang="zh-CN" dirty="0"/>
          </a:p>
          <a:p>
            <a:pPr lvl="1"/>
            <a:r>
              <a:rPr lang="zh-CN" altLang="en-US" dirty="0"/>
              <a:t>构建用户画像的易用工具（“素描”），可导出价值主张、渠道、客户关系、收入来源（</a:t>
            </a:r>
            <a:r>
              <a:rPr lang="zh-CN" altLang="en-US" b="1" dirty="0"/>
              <a:t>画布价值端</a:t>
            </a:r>
            <a:r>
              <a:rPr lang="zh-CN" altLang="en-US" dirty="0"/>
              <a:t>）</a:t>
            </a:r>
            <a:endParaRPr lang="en-US" altLang="zh-CN" dirty="0"/>
          </a:p>
          <a:p>
            <a:pPr lvl="1"/>
            <a:r>
              <a:rPr lang="zh-CN" altLang="en-US" dirty="0"/>
              <a:t>使用方式：罗列所有客户群体，挑选三个最有希望的，选择一个作为分析对象</a:t>
            </a:r>
            <a:endParaRPr lang="en-US" altLang="zh-CN" dirty="0"/>
          </a:p>
          <a:p>
            <a:pPr lvl="2"/>
            <a:r>
              <a:rPr lang="zh-CN" altLang="en-US" dirty="0"/>
              <a:t>分析前准备：为客户群体命名，标记含收入、婚姻状况等在内的人口统计学特征</a:t>
            </a:r>
          </a:p>
        </p:txBody>
      </p:sp>
    </p:spTree>
    <p:extLst>
      <p:ext uri="{BB962C8B-B14F-4D97-AF65-F5344CB8AC3E}">
        <p14:creationId xmlns:p14="http://schemas.microsoft.com/office/powerpoint/2010/main" val="1217670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7A448-668F-453B-9085-F9A3720B1E90}"/>
              </a:ext>
            </a:extLst>
          </p:cNvPr>
          <p:cNvSpPr>
            <a:spLocks noGrp="1"/>
          </p:cNvSpPr>
          <p:nvPr>
            <p:ph type="title"/>
          </p:nvPr>
        </p:nvSpPr>
        <p:spPr>
          <a:xfrm>
            <a:off x="6781589" y="68824"/>
            <a:ext cx="2161761" cy="689656"/>
          </a:xfrm>
        </p:spPr>
        <p:txBody>
          <a:bodyPr>
            <a:normAutofit fontScale="90000"/>
          </a:bodyPr>
          <a:lstStyle/>
          <a:p>
            <a:r>
              <a:rPr lang="zh-CN" altLang="en-US" dirty="0"/>
              <a:t>移情图</a:t>
            </a:r>
          </a:p>
        </p:txBody>
      </p:sp>
      <p:sp>
        <p:nvSpPr>
          <p:cNvPr id="3" name="内容占位符 2">
            <a:extLst>
              <a:ext uri="{FF2B5EF4-FFF2-40B4-BE49-F238E27FC236}">
                <a16:creationId xmlns:a16="http://schemas.microsoft.com/office/drawing/2014/main" id="{76A521A7-213A-44AA-98B7-62A1F207B387}"/>
              </a:ext>
            </a:extLst>
          </p:cNvPr>
          <p:cNvSpPr>
            <a:spLocks noGrp="1"/>
          </p:cNvSpPr>
          <p:nvPr>
            <p:ph idx="1"/>
          </p:nvPr>
        </p:nvSpPr>
        <p:spPr>
          <a:xfrm>
            <a:off x="178905" y="178904"/>
            <a:ext cx="2161760" cy="6599583"/>
          </a:xfrm>
        </p:spPr>
        <p:txBody>
          <a:bodyPr>
            <a:normAutofit fontScale="77500" lnSpcReduction="20000"/>
          </a:bodyPr>
          <a:lstStyle/>
          <a:p>
            <a:r>
              <a:rPr lang="zh-CN" altLang="en-US" b="1" dirty="0"/>
              <a:t>看：</a:t>
            </a:r>
            <a:r>
              <a:rPr lang="zh-CN" altLang="en-US" dirty="0"/>
              <a:t>描述该客户在她所处的环境中所看到的东西</a:t>
            </a:r>
            <a:endParaRPr lang="en-US" altLang="zh-CN" dirty="0"/>
          </a:p>
          <a:p>
            <a:r>
              <a:rPr lang="zh-CN" altLang="en-US" b="1" dirty="0"/>
              <a:t>听：</a:t>
            </a:r>
            <a:r>
              <a:rPr lang="zh-CN" altLang="en-US" dirty="0"/>
              <a:t>描述环境如何影响到这个客户</a:t>
            </a:r>
            <a:endParaRPr lang="en-US" altLang="zh-CN" dirty="0"/>
          </a:p>
          <a:p>
            <a:r>
              <a:rPr lang="zh-CN" altLang="en-US" b="1" dirty="0"/>
              <a:t>想</a:t>
            </a:r>
            <a:r>
              <a:rPr lang="en-US" altLang="zh-CN" b="1" dirty="0"/>
              <a:t>&amp;</a:t>
            </a:r>
            <a:r>
              <a:rPr lang="zh-CN" altLang="en-US" b="1" dirty="0"/>
              <a:t>感受：</a:t>
            </a:r>
            <a:r>
              <a:rPr lang="zh-CN" altLang="en-US" dirty="0"/>
              <a:t>尝试勾勒你的客户思维的过程</a:t>
            </a:r>
            <a:endParaRPr lang="en-US" altLang="zh-CN" dirty="0"/>
          </a:p>
          <a:p>
            <a:r>
              <a:rPr lang="zh-CN" altLang="en-US" b="1" dirty="0"/>
              <a:t>说</a:t>
            </a:r>
            <a:r>
              <a:rPr lang="en-US" altLang="zh-CN" b="1" dirty="0"/>
              <a:t>&amp;</a:t>
            </a:r>
            <a:r>
              <a:rPr lang="zh-CN" altLang="en-US" b="1" dirty="0"/>
              <a:t>做：</a:t>
            </a:r>
            <a:r>
              <a:rPr lang="zh-CN" altLang="en-US" dirty="0"/>
              <a:t>想象客户可能的言辞，或公共场合的行为</a:t>
            </a:r>
            <a:endParaRPr lang="en-US" altLang="zh-CN" dirty="0"/>
          </a:p>
          <a:p>
            <a:r>
              <a:rPr lang="zh-CN" altLang="en-US" b="1" dirty="0"/>
              <a:t>痛点：</a:t>
            </a:r>
            <a:r>
              <a:rPr lang="zh-CN" altLang="en-US" dirty="0"/>
              <a:t>已遭受的挫折、正遇到的阻碍、怕承担的风险</a:t>
            </a:r>
            <a:endParaRPr lang="en-US" altLang="zh-CN" dirty="0"/>
          </a:p>
          <a:p>
            <a:r>
              <a:rPr lang="zh-CN" altLang="en-US" b="1" dirty="0"/>
              <a:t>收益：</a:t>
            </a:r>
            <a:r>
              <a:rPr lang="zh-CN" altLang="en-US" dirty="0"/>
              <a:t>预期成就、成功衡量标准、实现目标所采用的策略</a:t>
            </a:r>
          </a:p>
        </p:txBody>
      </p:sp>
      <p:pic>
        <p:nvPicPr>
          <p:cNvPr id="4" name="图片 3">
            <a:extLst>
              <a:ext uri="{FF2B5EF4-FFF2-40B4-BE49-F238E27FC236}">
                <a16:creationId xmlns:a16="http://schemas.microsoft.com/office/drawing/2014/main" id="{9A0156E1-E965-46F8-8998-44F47AD5A168}"/>
              </a:ext>
            </a:extLst>
          </p:cNvPr>
          <p:cNvPicPr>
            <a:picLocks noChangeAspect="1"/>
          </p:cNvPicPr>
          <p:nvPr/>
        </p:nvPicPr>
        <p:blipFill>
          <a:blip r:embed="rId2"/>
          <a:stretch>
            <a:fillRect/>
          </a:stretch>
        </p:blipFill>
        <p:spPr>
          <a:xfrm>
            <a:off x="2503409" y="857250"/>
            <a:ext cx="6640591" cy="5143500"/>
          </a:xfrm>
          <a:prstGeom prst="rect">
            <a:avLst/>
          </a:prstGeom>
        </p:spPr>
      </p:pic>
      <p:sp>
        <p:nvSpPr>
          <p:cNvPr id="5" name="矩形 4">
            <a:extLst>
              <a:ext uri="{FF2B5EF4-FFF2-40B4-BE49-F238E27FC236}">
                <a16:creationId xmlns:a16="http://schemas.microsoft.com/office/drawing/2014/main" id="{E9CF7B0F-3A78-41F8-8676-0CD2E8F87CA7}"/>
              </a:ext>
            </a:extLst>
          </p:cNvPr>
          <p:cNvSpPr/>
          <p:nvPr/>
        </p:nvSpPr>
        <p:spPr>
          <a:xfrm>
            <a:off x="6638121" y="1672879"/>
            <a:ext cx="2505879" cy="868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她眼中的产品、周边的人与朋友、能接触到的同类产品、遇到的困难</a:t>
            </a:r>
          </a:p>
        </p:txBody>
      </p:sp>
      <p:sp>
        <p:nvSpPr>
          <p:cNvPr id="6" name="矩形 5">
            <a:extLst>
              <a:ext uri="{FF2B5EF4-FFF2-40B4-BE49-F238E27FC236}">
                <a16:creationId xmlns:a16="http://schemas.microsoft.com/office/drawing/2014/main" id="{D4CC27B6-F7BF-4A3F-A25B-B2454432CF6D}"/>
              </a:ext>
            </a:extLst>
          </p:cNvPr>
          <p:cNvSpPr/>
          <p:nvPr/>
        </p:nvSpPr>
        <p:spPr>
          <a:xfrm>
            <a:off x="2221396" y="2974285"/>
            <a:ext cx="2505879" cy="1054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她朋友说了什么、配偶说了什么、哪些人以怎样方式真正影响到她、有影响力的媒体渠道</a:t>
            </a:r>
          </a:p>
        </p:txBody>
      </p:sp>
      <p:sp>
        <p:nvSpPr>
          <p:cNvPr id="9" name="矩形 8">
            <a:extLst>
              <a:ext uri="{FF2B5EF4-FFF2-40B4-BE49-F238E27FC236}">
                <a16:creationId xmlns:a16="http://schemas.microsoft.com/office/drawing/2014/main" id="{2BE15659-76F6-4AE8-9454-E6DFE9D9C9C4}"/>
              </a:ext>
            </a:extLst>
          </p:cNvPr>
          <p:cNvSpPr/>
          <p:nvPr/>
        </p:nvSpPr>
        <p:spPr>
          <a:xfrm>
            <a:off x="3736136" y="383899"/>
            <a:ext cx="2811313" cy="1054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哪些事情是真正重要的（不公开承认）、她的情绪与可能的触动、夜不能寐的事、梦想与渴望</a:t>
            </a:r>
          </a:p>
        </p:txBody>
      </p:sp>
      <p:sp>
        <p:nvSpPr>
          <p:cNvPr id="10" name="矩形 9">
            <a:extLst>
              <a:ext uri="{FF2B5EF4-FFF2-40B4-BE49-F238E27FC236}">
                <a16:creationId xmlns:a16="http://schemas.microsoft.com/office/drawing/2014/main" id="{6CDCDBD6-8791-4581-B44C-545E65E946B5}"/>
              </a:ext>
            </a:extLst>
          </p:cNvPr>
          <p:cNvSpPr/>
          <p:nvPr/>
        </p:nvSpPr>
        <p:spPr>
          <a:xfrm>
            <a:off x="5292694" y="4066769"/>
            <a:ext cx="2811313" cy="868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持有的态度、对他人的言论、要重视真实想法与外部言论之间可能的矛盾</a:t>
            </a:r>
          </a:p>
        </p:txBody>
      </p:sp>
    </p:spTree>
    <p:extLst>
      <p:ext uri="{BB962C8B-B14F-4D97-AF65-F5344CB8AC3E}">
        <p14:creationId xmlns:p14="http://schemas.microsoft.com/office/powerpoint/2010/main" val="134699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61B02-699D-45B1-9F5C-B473EFFAAD16}"/>
              </a:ext>
            </a:extLst>
          </p:cNvPr>
          <p:cNvSpPr>
            <a:spLocks noGrp="1"/>
          </p:cNvSpPr>
          <p:nvPr>
            <p:ph type="title"/>
          </p:nvPr>
        </p:nvSpPr>
        <p:spPr>
          <a:xfrm>
            <a:off x="3806688" y="0"/>
            <a:ext cx="5213074" cy="782188"/>
          </a:xfrm>
        </p:spPr>
        <p:txBody>
          <a:bodyPr>
            <a:normAutofit/>
          </a:bodyPr>
          <a:lstStyle/>
          <a:p>
            <a:r>
              <a:rPr lang="zh-CN" altLang="en-US" dirty="0"/>
              <a:t>在线</a:t>
            </a:r>
            <a:r>
              <a:rPr lang="en-US" altLang="zh-CN" dirty="0"/>
              <a:t>office</a:t>
            </a:r>
            <a:r>
              <a:rPr lang="zh-CN" altLang="en-US" dirty="0"/>
              <a:t>客户：</a:t>
            </a:r>
            <a:r>
              <a:rPr lang="en-US" altLang="zh-CN" dirty="0"/>
              <a:t>CIO</a:t>
            </a:r>
            <a:endParaRPr lang="zh-CN" altLang="en-US" dirty="0"/>
          </a:p>
        </p:txBody>
      </p:sp>
      <p:sp>
        <p:nvSpPr>
          <p:cNvPr id="3" name="内容占位符 2">
            <a:extLst>
              <a:ext uri="{FF2B5EF4-FFF2-40B4-BE49-F238E27FC236}">
                <a16:creationId xmlns:a16="http://schemas.microsoft.com/office/drawing/2014/main" id="{FC6CD565-B765-41F5-8CA5-0CE34F21E90B}"/>
              </a:ext>
            </a:extLst>
          </p:cNvPr>
          <p:cNvSpPr>
            <a:spLocks noGrp="1"/>
          </p:cNvSpPr>
          <p:nvPr>
            <p:ph idx="1"/>
          </p:nvPr>
        </p:nvSpPr>
        <p:spPr>
          <a:xfrm>
            <a:off x="156541" y="248478"/>
            <a:ext cx="1980371" cy="6500191"/>
          </a:xfrm>
        </p:spPr>
        <p:txBody>
          <a:bodyPr>
            <a:normAutofit fontScale="62500" lnSpcReduction="20000"/>
          </a:bodyPr>
          <a:lstStyle/>
          <a:p>
            <a:r>
              <a:rPr lang="zh-CN" altLang="en-US" b="1" dirty="0"/>
              <a:t>看：</a:t>
            </a:r>
            <a:r>
              <a:rPr lang="zh-CN" altLang="en-US" dirty="0"/>
              <a:t>开源便宜且日渐流行、微软产品需不断付费</a:t>
            </a:r>
            <a:endParaRPr lang="en-US" altLang="zh-CN" dirty="0"/>
          </a:p>
          <a:p>
            <a:r>
              <a:rPr lang="zh-CN" altLang="en-US" b="1" dirty="0"/>
              <a:t>听：</a:t>
            </a:r>
            <a:r>
              <a:rPr lang="zh-CN" altLang="en-US" dirty="0"/>
              <a:t>对</a:t>
            </a:r>
            <a:r>
              <a:rPr lang="en-US" altLang="zh-CN" dirty="0"/>
              <a:t>IT</a:t>
            </a:r>
            <a:r>
              <a:rPr lang="zh-CN" altLang="en-US" dirty="0"/>
              <a:t>功能要求多且追新潮、要求降成本、与业务关联弱</a:t>
            </a:r>
            <a:endParaRPr lang="en-US" altLang="zh-CN" dirty="0"/>
          </a:p>
          <a:p>
            <a:r>
              <a:rPr lang="zh-CN" altLang="en-US" b="1" dirty="0"/>
              <a:t>想法</a:t>
            </a:r>
            <a:r>
              <a:rPr lang="en-US" altLang="zh-CN" b="1" dirty="0"/>
              <a:t>&amp;</a:t>
            </a:r>
            <a:r>
              <a:rPr lang="zh-CN" altLang="en-US" b="1" dirty="0"/>
              <a:t>感觉：</a:t>
            </a:r>
            <a:r>
              <a:rPr lang="zh-CN" altLang="en-US" dirty="0"/>
              <a:t>匹配业务、跟上趋势、稳住职位、微软与开源的权衡</a:t>
            </a:r>
            <a:endParaRPr lang="en-US" altLang="zh-CN" dirty="0"/>
          </a:p>
          <a:p>
            <a:r>
              <a:rPr lang="zh-CN" altLang="en-US" b="1" dirty="0"/>
              <a:t>说</a:t>
            </a:r>
            <a:r>
              <a:rPr lang="en-US" altLang="zh-CN" b="1" dirty="0"/>
              <a:t>&amp;</a:t>
            </a:r>
            <a:r>
              <a:rPr lang="zh-CN" altLang="en-US" b="1" dirty="0"/>
              <a:t>做：</a:t>
            </a:r>
            <a:r>
              <a:rPr lang="zh-CN" altLang="en-US" dirty="0"/>
              <a:t>创新者、降成本、维护稳定、拥护开源、</a:t>
            </a:r>
            <a:r>
              <a:rPr lang="en-US" altLang="zh-CN" dirty="0"/>
              <a:t>diss</a:t>
            </a:r>
            <a:r>
              <a:rPr lang="zh-CN" altLang="en-US" dirty="0"/>
              <a:t>微软</a:t>
            </a:r>
            <a:endParaRPr lang="en-US" altLang="zh-CN" dirty="0"/>
          </a:p>
          <a:p>
            <a:r>
              <a:rPr lang="zh-CN" altLang="en-US" b="1" dirty="0"/>
              <a:t>痛点：</a:t>
            </a:r>
            <a:r>
              <a:rPr lang="zh-CN" altLang="en-US" dirty="0"/>
              <a:t>工作强度大、对业务缺乏影响力、</a:t>
            </a:r>
            <a:r>
              <a:rPr lang="en-US" altLang="zh-CN" dirty="0"/>
              <a:t>IT</a:t>
            </a:r>
            <a:r>
              <a:rPr lang="zh-CN" altLang="en-US" dirty="0"/>
              <a:t>预算少、系统崩溃、反馈差</a:t>
            </a:r>
            <a:endParaRPr lang="en-US" altLang="zh-CN" dirty="0"/>
          </a:p>
          <a:p>
            <a:r>
              <a:rPr lang="zh-CN" altLang="en-US" b="1" dirty="0"/>
              <a:t>获得：</a:t>
            </a:r>
            <a:r>
              <a:rPr lang="zh-CN" altLang="en-US" dirty="0"/>
              <a:t>管理层认可、</a:t>
            </a:r>
            <a:r>
              <a:rPr lang="en-US" altLang="zh-CN" dirty="0"/>
              <a:t>IT</a:t>
            </a:r>
            <a:r>
              <a:rPr lang="zh-CN" altLang="en-US" dirty="0"/>
              <a:t>匹配业务、重视</a:t>
            </a:r>
            <a:r>
              <a:rPr lang="en-US" altLang="zh-CN" dirty="0"/>
              <a:t>IT</a:t>
            </a:r>
            <a:r>
              <a:rPr lang="zh-CN" altLang="en-US" dirty="0"/>
              <a:t>、成为业务的关键</a:t>
            </a:r>
          </a:p>
        </p:txBody>
      </p:sp>
      <p:pic>
        <p:nvPicPr>
          <p:cNvPr id="4" name="图片 3">
            <a:extLst>
              <a:ext uri="{FF2B5EF4-FFF2-40B4-BE49-F238E27FC236}">
                <a16:creationId xmlns:a16="http://schemas.microsoft.com/office/drawing/2014/main" id="{3667A9F9-4B24-44B0-B5CB-06AF2B67BEB4}"/>
              </a:ext>
            </a:extLst>
          </p:cNvPr>
          <p:cNvPicPr>
            <a:picLocks noChangeAspect="1"/>
          </p:cNvPicPr>
          <p:nvPr/>
        </p:nvPicPr>
        <p:blipFill>
          <a:blip r:embed="rId2"/>
          <a:stretch>
            <a:fillRect/>
          </a:stretch>
        </p:blipFill>
        <p:spPr>
          <a:xfrm>
            <a:off x="2261462" y="857250"/>
            <a:ext cx="6857382" cy="5143500"/>
          </a:xfrm>
          <a:prstGeom prst="rect">
            <a:avLst/>
          </a:prstGeom>
        </p:spPr>
      </p:pic>
    </p:spTree>
    <p:extLst>
      <p:ext uri="{BB962C8B-B14F-4D97-AF65-F5344CB8AC3E}">
        <p14:creationId xmlns:p14="http://schemas.microsoft.com/office/powerpoint/2010/main" val="2865057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218A4B-6A46-4BC7-B9A1-90157117FDE6}"/>
              </a:ext>
            </a:extLst>
          </p:cNvPr>
          <p:cNvSpPr>
            <a:spLocks noGrp="1"/>
          </p:cNvSpPr>
          <p:nvPr>
            <p:ph type="title"/>
          </p:nvPr>
        </p:nvSpPr>
        <p:spPr>
          <a:xfrm>
            <a:off x="84482" y="116647"/>
            <a:ext cx="8975035" cy="780499"/>
          </a:xfrm>
        </p:spPr>
        <p:txBody>
          <a:bodyPr>
            <a:normAutofit/>
          </a:bodyPr>
          <a:lstStyle/>
          <a:p>
            <a:r>
              <a:rPr lang="zh-CN" altLang="en-US" sz="3600" dirty="0"/>
              <a:t>客户洞察补充：变需要为需求（人为核心）</a:t>
            </a:r>
          </a:p>
        </p:txBody>
      </p:sp>
      <p:sp>
        <p:nvSpPr>
          <p:cNvPr id="3" name="内容占位符 2">
            <a:extLst>
              <a:ext uri="{FF2B5EF4-FFF2-40B4-BE49-F238E27FC236}">
                <a16:creationId xmlns:a16="http://schemas.microsoft.com/office/drawing/2014/main" id="{103D16E3-DC6E-4282-8AEC-43C7E88A4EC5}"/>
              </a:ext>
            </a:extLst>
          </p:cNvPr>
          <p:cNvSpPr>
            <a:spLocks noGrp="1"/>
          </p:cNvSpPr>
          <p:nvPr>
            <p:ph idx="1"/>
          </p:nvPr>
        </p:nvSpPr>
        <p:spPr>
          <a:xfrm>
            <a:off x="188843" y="1319842"/>
            <a:ext cx="8870674" cy="5421510"/>
          </a:xfrm>
        </p:spPr>
        <p:txBody>
          <a:bodyPr>
            <a:normAutofit/>
          </a:bodyPr>
          <a:lstStyle/>
          <a:p>
            <a:r>
              <a:rPr lang="zh-CN" altLang="en-US" b="1" dirty="0"/>
              <a:t>洞察力</a:t>
            </a:r>
            <a:r>
              <a:rPr lang="zh-CN" altLang="en-US" dirty="0"/>
              <a:t>是设计思维的关键来源之一</a:t>
            </a:r>
            <a:endParaRPr lang="en-US" altLang="zh-CN" dirty="0"/>
          </a:p>
          <a:p>
            <a:pPr lvl="1"/>
            <a:r>
              <a:rPr lang="zh-CN" altLang="en-US" dirty="0"/>
              <a:t>重视人的行为，而不是</a:t>
            </a:r>
            <a:r>
              <a:rPr lang="en-US" altLang="zh-CN" dirty="0"/>
              <a:t>judge</a:t>
            </a:r>
          </a:p>
          <a:p>
            <a:endParaRPr lang="en-US" altLang="zh-CN" sz="150" dirty="0"/>
          </a:p>
          <a:p>
            <a:r>
              <a:rPr lang="zh-CN" altLang="en-US" dirty="0"/>
              <a:t>从设计到设计思维的演化，</a:t>
            </a:r>
            <a:r>
              <a:rPr lang="zh-CN" altLang="en-US" b="1" dirty="0"/>
              <a:t>本质上是由创造产品演化到分析人与产品的关系，进而演化到人与人的关系</a:t>
            </a:r>
            <a:endParaRPr lang="en-US" altLang="zh-CN" b="1" dirty="0"/>
          </a:p>
          <a:p>
            <a:pPr lvl="1"/>
            <a:r>
              <a:rPr lang="zh-CN" altLang="en-US" dirty="0"/>
              <a:t>“人与人的关系” </a:t>
            </a:r>
            <a:r>
              <a:rPr lang="en-US" altLang="zh-CN" dirty="0"/>
              <a:t>&amp; </a:t>
            </a:r>
            <a:r>
              <a:rPr lang="zh-CN" altLang="en-US" dirty="0"/>
              <a:t>“人人互联成本趋零” </a:t>
            </a:r>
            <a:r>
              <a:rPr lang="en-US" altLang="zh-CN" dirty="0"/>
              <a:t>|=&gt; </a:t>
            </a:r>
            <a:r>
              <a:rPr lang="zh-CN" altLang="en-US" dirty="0"/>
              <a:t>“互联网</a:t>
            </a:r>
            <a:r>
              <a:rPr lang="en-US" altLang="zh-CN" dirty="0"/>
              <a:t>+</a:t>
            </a:r>
            <a:r>
              <a:rPr lang="zh-CN" altLang="en-US" dirty="0"/>
              <a:t>”</a:t>
            </a:r>
            <a:endParaRPr lang="en-US" altLang="zh-CN" dirty="0"/>
          </a:p>
          <a:p>
            <a:endParaRPr lang="en-US" altLang="zh-CN" sz="100" dirty="0"/>
          </a:p>
          <a:p>
            <a:r>
              <a:rPr lang="zh-CN" altLang="en-US" dirty="0"/>
              <a:t>设计思维的任务：</a:t>
            </a:r>
            <a:r>
              <a:rPr lang="zh-CN" altLang="en-US" b="1" dirty="0"/>
              <a:t>观察</a:t>
            </a:r>
            <a:r>
              <a:rPr lang="zh-CN" altLang="en-US" dirty="0"/>
              <a:t>结果转为洞察，洞察再转为改善人们生活的产品和服务</a:t>
            </a:r>
            <a:endParaRPr lang="en-US" altLang="zh-CN" dirty="0"/>
          </a:p>
          <a:p>
            <a:pPr lvl="1"/>
            <a:r>
              <a:rPr lang="zh-CN" altLang="en-US" dirty="0"/>
              <a:t>观察：关注人们没有去做和说的，重视边缘地带的表现（例：一个工具是否能让小学生顺利使用）</a:t>
            </a:r>
            <a:endParaRPr lang="en-US" altLang="zh-CN" dirty="0"/>
          </a:p>
          <a:p>
            <a:pPr lvl="1"/>
            <a:r>
              <a:rPr lang="zh-CN" altLang="en-US" dirty="0"/>
              <a:t>观察向洞察的转化需要：专业领域知识（笼统的人），深入到具体场景中去观察人的具体行为（具体的人）</a:t>
            </a:r>
            <a:endParaRPr lang="en-US" altLang="zh-CN" dirty="0"/>
          </a:p>
          <a:p>
            <a:endParaRPr lang="en-US" altLang="zh-CN" sz="100" dirty="0"/>
          </a:p>
          <a:p>
            <a:endParaRPr lang="en-US" altLang="zh-CN" dirty="0"/>
          </a:p>
        </p:txBody>
      </p:sp>
    </p:spTree>
    <p:extLst>
      <p:ext uri="{BB962C8B-B14F-4D97-AF65-F5344CB8AC3E}">
        <p14:creationId xmlns:p14="http://schemas.microsoft.com/office/powerpoint/2010/main" val="122688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 calcmode="lin" valueType="num">
                                      <p:cBhvr additive="base">
                                        <p:cTn id="1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4492C-A441-4CFD-AEBC-964B13508FF0}"/>
              </a:ext>
            </a:extLst>
          </p:cNvPr>
          <p:cNvSpPr>
            <a:spLocks noGrp="1"/>
          </p:cNvSpPr>
          <p:nvPr>
            <p:ph type="title"/>
          </p:nvPr>
        </p:nvSpPr>
        <p:spPr/>
        <p:txBody>
          <a:bodyPr/>
          <a:lstStyle/>
          <a:p>
            <a:r>
              <a:rPr lang="zh-CN" altLang="en-US" dirty="0"/>
              <a:t>客户洞察的核心：换位思考</a:t>
            </a:r>
          </a:p>
        </p:txBody>
      </p:sp>
      <p:sp>
        <p:nvSpPr>
          <p:cNvPr id="3" name="内容占位符 2">
            <a:extLst>
              <a:ext uri="{FF2B5EF4-FFF2-40B4-BE49-F238E27FC236}">
                <a16:creationId xmlns:a16="http://schemas.microsoft.com/office/drawing/2014/main" id="{F3EE1317-0857-46AB-A061-E587777A19EC}"/>
              </a:ext>
            </a:extLst>
          </p:cNvPr>
          <p:cNvSpPr>
            <a:spLocks noGrp="1"/>
          </p:cNvSpPr>
          <p:nvPr>
            <p:ph idx="1"/>
          </p:nvPr>
        </p:nvSpPr>
        <p:spPr/>
        <p:txBody>
          <a:bodyPr>
            <a:normAutofit lnSpcReduction="10000"/>
          </a:bodyPr>
          <a:lstStyle/>
          <a:p>
            <a:r>
              <a:rPr lang="zh-CN" altLang="en-US" b="1" dirty="0"/>
              <a:t>换位思考</a:t>
            </a:r>
            <a:r>
              <a:rPr lang="zh-CN" altLang="en-US" dirty="0"/>
              <a:t>：一种心理习惯，促使我们体会到每个人的感受，而不是将他们当做小白鼠或实验偏差</a:t>
            </a:r>
            <a:endParaRPr lang="en-US" altLang="zh-CN" dirty="0"/>
          </a:p>
          <a:p>
            <a:pPr lvl="1"/>
            <a:r>
              <a:rPr lang="zh-CN" altLang="en-US" b="1" dirty="0"/>
              <a:t>第一层：功能 </a:t>
            </a:r>
            <a:r>
              <a:rPr lang="en-US" altLang="zh-CN" dirty="0"/>
              <a:t>- </a:t>
            </a:r>
            <a:r>
              <a:rPr lang="zh-CN" altLang="en-US" dirty="0"/>
              <a:t>与观察的用户互换身份</a:t>
            </a:r>
            <a:endParaRPr lang="en-US" altLang="zh-CN" dirty="0"/>
          </a:p>
          <a:p>
            <a:pPr lvl="1"/>
            <a:r>
              <a:rPr lang="zh-CN" altLang="en-US" b="1" dirty="0"/>
              <a:t>第二层：认知 </a:t>
            </a:r>
            <a:r>
              <a:rPr lang="en-US" altLang="zh-CN" dirty="0"/>
              <a:t>– </a:t>
            </a:r>
            <a:r>
              <a:rPr lang="zh-CN" altLang="en-US" dirty="0"/>
              <a:t>体会用户的感受与“潜在需求”</a:t>
            </a:r>
            <a:endParaRPr lang="en-US" altLang="zh-CN" dirty="0"/>
          </a:p>
          <a:p>
            <a:pPr lvl="1"/>
            <a:r>
              <a:rPr lang="zh-CN" altLang="en-US" b="1" dirty="0"/>
              <a:t>第三层：情感 </a:t>
            </a:r>
            <a:r>
              <a:rPr lang="en-US" altLang="zh-CN" dirty="0"/>
              <a:t>– </a:t>
            </a:r>
            <a:r>
              <a:rPr lang="zh-CN" altLang="en-US" dirty="0"/>
              <a:t>寻找能触动和推动目标人群的想法</a:t>
            </a:r>
            <a:endParaRPr lang="en-US" altLang="zh-CN" dirty="0"/>
          </a:p>
          <a:p>
            <a:pPr lvl="1"/>
            <a:r>
              <a:rPr lang="zh-CN" altLang="en-US" dirty="0"/>
              <a:t>拓展针对个人的换位思考（到群体）</a:t>
            </a:r>
            <a:endParaRPr lang="en-US" altLang="zh-CN" dirty="0"/>
          </a:p>
          <a:p>
            <a:endParaRPr lang="en-US" altLang="zh-CN" sz="100" dirty="0"/>
          </a:p>
          <a:p>
            <a:r>
              <a:rPr lang="zh-CN" altLang="en-US" dirty="0"/>
              <a:t>帮助人们发掘未能意识到的潜在需求，是设计思考者面临的挑战</a:t>
            </a:r>
            <a:endParaRPr lang="en-US" altLang="zh-CN" dirty="0"/>
          </a:p>
          <a:p>
            <a:pPr lvl="1"/>
            <a:r>
              <a:rPr lang="zh-CN" altLang="en-US" dirty="0"/>
              <a:t>将用户引入设计：</a:t>
            </a:r>
            <a:r>
              <a:rPr lang="en-US" altLang="zh-CN" dirty="0"/>
              <a:t>against user – for user – with user</a:t>
            </a:r>
          </a:p>
          <a:p>
            <a:pPr lvl="1"/>
            <a:r>
              <a:rPr lang="zh-CN" altLang="en-US" dirty="0"/>
              <a:t>在解决用户痛点之外，进一步引导用户实现（额外的）自我价值</a:t>
            </a:r>
          </a:p>
        </p:txBody>
      </p:sp>
    </p:spTree>
    <p:extLst>
      <p:ext uri="{BB962C8B-B14F-4D97-AF65-F5344CB8AC3E}">
        <p14:creationId xmlns:p14="http://schemas.microsoft.com/office/powerpoint/2010/main" val="397526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706F4F4-7DD5-4FCE-8524-FDAC82A311E5}"/>
              </a:ext>
            </a:extLst>
          </p:cNvPr>
          <p:cNvPicPr>
            <a:picLocks noChangeAspect="1"/>
          </p:cNvPicPr>
          <p:nvPr/>
        </p:nvPicPr>
        <p:blipFill>
          <a:blip r:embed="rId2"/>
          <a:stretch>
            <a:fillRect/>
          </a:stretch>
        </p:blipFill>
        <p:spPr>
          <a:xfrm>
            <a:off x="896103" y="213034"/>
            <a:ext cx="6640591" cy="5143500"/>
          </a:xfrm>
          <a:prstGeom prst="rect">
            <a:avLst/>
          </a:prstGeom>
        </p:spPr>
      </p:pic>
      <p:sp>
        <p:nvSpPr>
          <p:cNvPr id="2" name="标题 1">
            <a:extLst>
              <a:ext uri="{FF2B5EF4-FFF2-40B4-BE49-F238E27FC236}">
                <a16:creationId xmlns:a16="http://schemas.microsoft.com/office/drawing/2014/main" id="{AC43E4EA-B175-4080-A0A9-C6511A5B5F2C}"/>
              </a:ext>
            </a:extLst>
          </p:cNvPr>
          <p:cNvSpPr>
            <a:spLocks noGrp="1"/>
          </p:cNvSpPr>
          <p:nvPr>
            <p:ph type="title"/>
          </p:nvPr>
        </p:nvSpPr>
        <p:spPr>
          <a:xfrm>
            <a:off x="6394449" y="54357"/>
            <a:ext cx="2673351" cy="549274"/>
          </a:xfrm>
        </p:spPr>
        <p:txBody>
          <a:bodyPr>
            <a:noAutofit/>
          </a:bodyPr>
          <a:lstStyle/>
          <a:p>
            <a:r>
              <a:rPr lang="zh-CN" altLang="en-US" sz="2800" dirty="0"/>
              <a:t>思考：</a:t>
            </a:r>
            <a:r>
              <a:rPr lang="zh-CN" altLang="en-US" sz="2800" b="1" dirty="0"/>
              <a:t>洞察自己</a:t>
            </a:r>
          </a:p>
        </p:txBody>
      </p:sp>
      <p:sp>
        <p:nvSpPr>
          <p:cNvPr id="3" name="内容占位符 2">
            <a:extLst>
              <a:ext uri="{FF2B5EF4-FFF2-40B4-BE49-F238E27FC236}">
                <a16:creationId xmlns:a16="http://schemas.microsoft.com/office/drawing/2014/main" id="{C8C09752-9117-4998-92CA-283E03500570}"/>
              </a:ext>
            </a:extLst>
          </p:cNvPr>
          <p:cNvSpPr>
            <a:spLocks noGrp="1"/>
          </p:cNvSpPr>
          <p:nvPr>
            <p:ph idx="1"/>
          </p:nvPr>
        </p:nvSpPr>
        <p:spPr>
          <a:xfrm>
            <a:off x="0" y="4759983"/>
            <a:ext cx="9143999" cy="2057399"/>
          </a:xfrm>
          <a:solidFill>
            <a:schemeClr val="bg1"/>
          </a:solidFill>
        </p:spPr>
        <p:txBody>
          <a:bodyPr>
            <a:normAutofit fontScale="77500" lnSpcReduction="20000"/>
          </a:bodyPr>
          <a:lstStyle/>
          <a:p>
            <a:r>
              <a:rPr lang="zh-CN" altLang="en-US" dirty="0"/>
              <a:t>西湖大学陈华一教授：各位同学不要做低配版</a:t>
            </a:r>
            <a:r>
              <a:rPr lang="en-US" altLang="zh-CN" dirty="0"/>
              <a:t>AI</a:t>
            </a:r>
          </a:p>
          <a:p>
            <a:pPr lvl="1"/>
            <a:r>
              <a:rPr lang="zh-CN" altLang="en-US" dirty="0"/>
              <a:t>当前教育过于重视权威（标准、最优解）：学生不习惯质疑别人</a:t>
            </a:r>
            <a:r>
              <a:rPr lang="zh-CN" altLang="en-US" strike="sngStrike" dirty="0"/>
              <a:t>？？？</a:t>
            </a:r>
            <a:r>
              <a:rPr lang="zh-CN" altLang="en-US" dirty="0"/>
              <a:t>，也不习惯被别人质疑（接受一个渐进求解、持续学习、终身悟道的过程）</a:t>
            </a:r>
            <a:endParaRPr lang="en-US" altLang="zh-CN" dirty="0"/>
          </a:p>
          <a:p>
            <a:pPr lvl="1"/>
            <a:r>
              <a:rPr lang="zh-CN" altLang="en-US" dirty="0"/>
              <a:t>线下活动、面对面交流与集体活动的缺失 </a:t>
            </a:r>
            <a:r>
              <a:rPr lang="en-US" altLang="zh-CN" dirty="0"/>
              <a:t>&amp; </a:t>
            </a:r>
            <a:r>
              <a:rPr lang="zh-CN" altLang="en-US" dirty="0"/>
              <a:t>全面曝光于凶猛的网络世界</a:t>
            </a:r>
            <a:endParaRPr lang="en-US" altLang="zh-CN" dirty="0"/>
          </a:p>
          <a:p>
            <a:pPr lvl="1"/>
            <a:r>
              <a:rPr lang="zh-CN" altLang="en-US" dirty="0"/>
              <a:t>网络时代学生集体性的削弱与个性的增强、社会关系网络的弱化与社会挑战的增加、个性的愈发独立与共情的愈发渴求</a:t>
            </a:r>
            <a:endParaRPr lang="en-US" altLang="zh-CN" dirty="0"/>
          </a:p>
          <a:p>
            <a:pPr lvl="2"/>
            <a:r>
              <a:rPr lang="zh-CN" altLang="en-US" b="1" dirty="0"/>
              <a:t>社交网络世代对集体活动的解构、短视频时代对 长 内容、 长 过程的解构</a:t>
            </a:r>
            <a:endParaRPr lang="en-US" altLang="zh-CN" b="1" dirty="0"/>
          </a:p>
          <a:p>
            <a:pPr lvl="2"/>
            <a:r>
              <a:rPr lang="zh-CN" altLang="en-US" i="1" dirty="0"/>
              <a:t>全面了解世界、持续自我思考、勇于挑战权威、培养革命友谊、积极拥抱文体</a:t>
            </a:r>
            <a:endParaRPr lang="en-US" altLang="zh-CN" i="1" dirty="0"/>
          </a:p>
          <a:p>
            <a:pPr lvl="2"/>
            <a:endParaRPr lang="en-US" altLang="zh-CN" dirty="0"/>
          </a:p>
        </p:txBody>
      </p:sp>
      <p:sp>
        <p:nvSpPr>
          <p:cNvPr id="5" name="矩形 4">
            <a:extLst>
              <a:ext uri="{FF2B5EF4-FFF2-40B4-BE49-F238E27FC236}">
                <a16:creationId xmlns:a16="http://schemas.microsoft.com/office/drawing/2014/main" id="{5FF16C3C-6785-4A74-B3D0-D88F8197A66D}"/>
              </a:ext>
            </a:extLst>
          </p:cNvPr>
          <p:cNvSpPr/>
          <p:nvPr/>
        </p:nvSpPr>
        <p:spPr>
          <a:xfrm>
            <a:off x="5867530" y="2417970"/>
            <a:ext cx="1638722" cy="868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她眼中的产品、周边的人与朋友、能接触到的同类产品、遇到的困难</a:t>
            </a:r>
          </a:p>
        </p:txBody>
      </p:sp>
      <p:sp>
        <p:nvSpPr>
          <p:cNvPr id="6" name="矩形 5">
            <a:extLst>
              <a:ext uri="{FF2B5EF4-FFF2-40B4-BE49-F238E27FC236}">
                <a16:creationId xmlns:a16="http://schemas.microsoft.com/office/drawing/2014/main" id="{9A4A7F2C-5455-4207-8D8B-206CA03261BA}"/>
              </a:ext>
            </a:extLst>
          </p:cNvPr>
          <p:cNvSpPr/>
          <p:nvPr/>
        </p:nvSpPr>
        <p:spPr>
          <a:xfrm>
            <a:off x="583648" y="2529785"/>
            <a:ext cx="1638722" cy="1054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她朋友说了什么、配偶说了什么、哪些人以怎样方式真正影响到她、有影响力的媒体渠道</a:t>
            </a:r>
          </a:p>
        </p:txBody>
      </p:sp>
      <p:sp>
        <p:nvSpPr>
          <p:cNvPr id="7" name="矩形 6">
            <a:extLst>
              <a:ext uri="{FF2B5EF4-FFF2-40B4-BE49-F238E27FC236}">
                <a16:creationId xmlns:a16="http://schemas.microsoft.com/office/drawing/2014/main" id="{F671B157-5D36-4C0F-AFC7-E065B5776CFB}"/>
              </a:ext>
            </a:extLst>
          </p:cNvPr>
          <p:cNvSpPr/>
          <p:nvPr/>
        </p:nvSpPr>
        <p:spPr>
          <a:xfrm>
            <a:off x="1649621" y="472385"/>
            <a:ext cx="1757991" cy="1054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哪些事情是真正重要的（不公开承认）、她的情绪与可能的触动、夜不能寐的事、梦想与渴望</a:t>
            </a:r>
          </a:p>
        </p:txBody>
      </p:sp>
      <p:sp>
        <p:nvSpPr>
          <p:cNvPr id="8" name="矩形 7">
            <a:extLst>
              <a:ext uri="{FF2B5EF4-FFF2-40B4-BE49-F238E27FC236}">
                <a16:creationId xmlns:a16="http://schemas.microsoft.com/office/drawing/2014/main" id="{07EFA3C0-1ADC-4265-AC9D-9C273311673D}"/>
              </a:ext>
            </a:extLst>
          </p:cNvPr>
          <p:cNvSpPr/>
          <p:nvPr/>
        </p:nvSpPr>
        <p:spPr>
          <a:xfrm>
            <a:off x="4324480" y="3483942"/>
            <a:ext cx="1638722" cy="868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持有的态度、对他人的言论、要重视真实想法与外部言论之间可能的矛盾</a:t>
            </a:r>
          </a:p>
        </p:txBody>
      </p:sp>
    </p:spTree>
    <p:extLst>
      <p:ext uri="{BB962C8B-B14F-4D97-AF65-F5344CB8AC3E}">
        <p14:creationId xmlns:p14="http://schemas.microsoft.com/office/powerpoint/2010/main" val="168156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4D331-DCC8-E8C8-2824-533D640E0C35}"/>
              </a:ext>
            </a:extLst>
          </p:cNvPr>
          <p:cNvSpPr>
            <a:spLocks noGrp="1"/>
          </p:cNvSpPr>
          <p:nvPr>
            <p:ph type="title"/>
          </p:nvPr>
        </p:nvSpPr>
        <p:spPr>
          <a:xfrm>
            <a:off x="628650" y="144102"/>
            <a:ext cx="4851530" cy="1546588"/>
          </a:xfrm>
        </p:spPr>
        <p:txBody>
          <a:bodyPr>
            <a:normAutofit/>
          </a:bodyPr>
          <a:lstStyle/>
          <a:p>
            <a:r>
              <a:rPr lang="zh-CN" altLang="en-US" sz="3600" i="1" dirty="0"/>
              <a:t>失败（放弃）的客户洞察会导致？</a:t>
            </a:r>
          </a:p>
        </p:txBody>
      </p:sp>
      <p:sp>
        <p:nvSpPr>
          <p:cNvPr id="3" name="内容占位符 2">
            <a:extLst>
              <a:ext uri="{FF2B5EF4-FFF2-40B4-BE49-F238E27FC236}">
                <a16:creationId xmlns:a16="http://schemas.microsoft.com/office/drawing/2014/main" id="{B172A3EF-08B5-C87D-74CF-D402FB122D27}"/>
              </a:ext>
            </a:extLst>
          </p:cNvPr>
          <p:cNvSpPr>
            <a:spLocks noGrp="1"/>
          </p:cNvSpPr>
          <p:nvPr>
            <p:ph idx="1"/>
          </p:nvPr>
        </p:nvSpPr>
        <p:spPr>
          <a:xfrm>
            <a:off x="628650" y="1561322"/>
            <a:ext cx="7886700" cy="4615641"/>
          </a:xfrm>
        </p:spPr>
        <p:txBody>
          <a:bodyPr/>
          <a:lstStyle/>
          <a:p>
            <a:r>
              <a:rPr lang="zh-CN" altLang="en-US" dirty="0"/>
              <a:t>产品、服务、设计无法打动人</a:t>
            </a:r>
            <a:endParaRPr lang="en-US" altLang="zh-CN" dirty="0"/>
          </a:p>
          <a:p>
            <a:pPr lvl="1"/>
            <a:r>
              <a:rPr lang="zh-CN" altLang="en-US" dirty="0"/>
              <a:t>竞品思路的简单模仿</a:t>
            </a:r>
            <a:endParaRPr lang="en-US" altLang="zh-CN" dirty="0"/>
          </a:p>
          <a:p>
            <a:pPr lvl="1"/>
            <a:r>
              <a:rPr lang="zh-CN" altLang="en-US" dirty="0"/>
              <a:t>空话套话成堆</a:t>
            </a:r>
            <a:endParaRPr lang="en-US" altLang="zh-CN" dirty="0"/>
          </a:p>
          <a:p>
            <a:pPr lvl="1"/>
            <a:r>
              <a:rPr lang="zh-CN" altLang="en-US" dirty="0"/>
              <a:t>费心费力的设计悬空</a:t>
            </a:r>
            <a:endParaRPr lang="en-US" altLang="zh-CN" dirty="0"/>
          </a:p>
          <a:p>
            <a:endParaRPr lang="en-US" altLang="zh-CN" dirty="0"/>
          </a:p>
          <a:p>
            <a:r>
              <a:rPr lang="zh-CN" altLang="en-US" strike="sngStrike" dirty="0"/>
              <a:t>（无脑）强行吸引流量</a:t>
            </a:r>
            <a:endParaRPr lang="en-US" altLang="zh-CN" strike="sngStrike" dirty="0"/>
          </a:p>
          <a:p>
            <a:pPr lvl="1"/>
            <a:r>
              <a:rPr lang="zh-CN" altLang="en-US" dirty="0"/>
              <a:t>追热点 </a:t>
            </a:r>
            <a:r>
              <a:rPr lang="en-US" altLang="zh-CN" dirty="0"/>
              <a:t>– </a:t>
            </a:r>
            <a:r>
              <a:rPr lang="zh-CN" altLang="en-US" dirty="0"/>
              <a:t>问题：无法给出独特见解</a:t>
            </a:r>
            <a:endParaRPr lang="en-US" altLang="zh-CN" dirty="0"/>
          </a:p>
          <a:p>
            <a:pPr lvl="1"/>
            <a:r>
              <a:rPr lang="zh-CN" altLang="en-US" dirty="0"/>
              <a:t>内容诉诸恐惧、愤怒、猎奇、争执 </a:t>
            </a:r>
            <a:r>
              <a:rPr lang="en-US" altLang="zh-CN" dirty="0"/>
              <a:t>– </a:t>
            </a:r>
            <a:r>
              <a:rPr lang="zh-CN" altLang="en-US" dirty="0"/>
              <a:t>问题：疲倦</a:t>
            </a:r>
            <a:endParaRPr lang="en-US" altLang="zh-CN" dirty="0"/>
          </a:p>
          <a:p>
            <a:pPr lvl="1"/>
            <a:r>
              <a:rPr lang="zh-CN" altLang="en-US" dirty="0"/>
              <a:t>总结（流量吸引与转化）：不持久、低价值、被反噬</a:t>
            </a:r>
            <a:endParaRPr lang="en-US" altLang="zh-CN" dirty="0"/>
          </a:p>
          <a:p>
            <a:pPr lvl="2"/>
            <a:r>
              <a:rPr lang="zh-CN" altLang="en-US" b="1" dirty="0"/>
              <a:t>社会主流价值的自我净化：</a:t>
            </a:r>
            <a:r>
              <a:rPr lang="zh-CN" altLang="en-US" dirty="0"/>
              <a:t>小粉红 </a:t>
            </a:r>
            <a:r>
              <a:rPr lang="en-US" altLang="zh-CN" dirty="0"/>
              <a:t>– </a:t>
            </a:r>
            <a:r>
              <a:rPr lang="zh-CN" altLang="en-US" dirty="0"/>
              <a:t>种花家，打工人 </a:t>
            </a:r>
            <a:r>
              <a:rPr lang="en-US" altLang="zh-CN" dirty="0"/>
              <a:t>– </a:t>
            </a:r>
            <a:r>
              <a:rPr lang="zh-CN" altLang="en-US" dirty="0"/>
              <a:t>干饭人，原</a:t>
            </a:r>
            <a:r>
              <a:rPr lang="en-US" altLang="zh-CN" dirty="0"/>
              <a:t>P – </a:t>
            </a:r>
            <a:r>
              <a:rPr lang="zh-CN" altLang="en-US" dirty="0"/>
              <a:t>原神，启动</a:t>
            </a:r>
          </a:p>
        </p:txBody>
      </p:sp>
      <p:sp>
        <p:nvSpPr>
          <p:cNvPr id="4" name="文本框 3">
            <a:extLst>
              <a:ext uri="{FF2B5EF4-FFF2-40B4-BE49-F238E27FC236}">
                <a16:creationId xmlns:a16="http://schemas.microsoft.com/office/drawing/2014/main" id="{FA8F055B-1DF2-B9AA-55E3-A3E2CDEFDD4B}"/>
              </a:ext>
            </a:extLst>
          </p:cNvPr>
          <p:cNvSpPr txBox="1"/>
          <p:nvPr/>
        </p:nvSpPr>
        <p:spPr>
          <a:xfrm>
            <a:off x="6006858" y="25914"/>
            <a:ext cx="2936929" cy="4524315"/>
          </a:xfrm>
          <a:prstGeom prst="rect">
            <a:avLst/>
          </a:prstGeom>
          <a:noFill/>
        </p:spPr>
        <p:txBody>
          <a:bodyPr wrap="square">
            <a:spAutoFit/>
          </a:bodyPr>
          <a:lstStyle/>
          <a:p>
            <a:pPr algn="l"/>
            <a:r>
              <a:rPr lang="zh-CN" altLang="en-US" b="0" i="1" dirty="0">
                <a:solidFill>
                  <a:schemeClr val="accent6">
                    <a:lumMod val="75000"/>
                  </a:schemeClr>
                </a:solidFill>
                <a:effectLst/>
                <a:latin typeface="lucida Grande"/>
              </a:rPr>
              <a:t>“以网红地摊、宝藏美食产品来扩展用户基数，提高用户满意度，让用户因</a:t>
            </a:r>
          </a:p>
          <a:p>
            <a:pPr algn="l"/>
            <a:r>
              <a:rPr lang="zh-CN" altLang="en-US" b="0" i="1" dirty="0">
                <a:solidFill>
                  <a:schemeClr val="accent6">
                    <a:lumMod val="75000"/>
                  </a:schemeClr>
                </a:solidFill>
                <a:effectLst/>
                <a:latin typeface="lucida Grande"/>
              </a:rPr>
              <a:t>为我们推荐的产品，消费后感到喜欢我们 </a:t>
            </a:r>
            <a:r>
              <a:rPr lang="en-US" altLang="zh-CN" b="0" i="1" dirty="0">
                <a:solidFill>
                  <a:schemeClr val="accent6">
                    <a:lumMod val="75000"/>
                  </a:schemeClr>
                </a:solidFill>
                <a:effectLst/>
                <a:latin typeface="lucida Grande"/>
              </a:rPr>
              <a:t>app</a:t>
            </a:r>
            <a:r>
              <a:rPr lang="zh-CN" altLang="en-US" b="0" i="1" dirty="0">
                <a:solidFill>
                  <a:schemeClr val="accent6">
                    <a:lumMod val="75000"/>
                  </a:schemeClr>
                </a:solidFill>
                <a:effectLst/>
                <a:latin typeface="lucida Grande"/>
              </a:rPr>
              <a:t>，得到最好的平台体验，达到让</a:t>
            </a:r>
          </a:p>
          <a:p>
            <a:pPr algn="l"/>
            <a:r>
              <a:rPr lang="zh-CN" altLang="en-US" b="0" i="1" dirty="0">
                <a:solidFill>
                  <a:schemeClr val="accent6">
                    <a:lumMod val="75000"/>
                  </a:schemeClr>
                </a:solidFill>
                <a:effectLst/>
                <a:latin typeface="lucida Grande"/>
              </a:rPr>
              <a:t>用户因此认可的目的。同时周期性打造现象级火爆的产品， 最终实现南京地区</a:t>
            </a:r>
          </a:p>
          <a:p>
            <a:pPr algn="l"/>
            <a:r>
              <a:rPr lang="zh-CN" altLang="en-US" b="0" i="1" dirty="0">
                <a:solidFill>
                  <a:schemeClr val="accent6">
                    <a:lumMod val="75000"/>
                  </a:schemeClr>
                </a:solidFill>
                <a:effectLst/>
                <a:latin typeface="lucida Grande"/>
              </a:rPr>
              <a:t>内循环，开拓外部商家合作与内容传导制作得以稳定，同时稳步扩展多层次用</a:t>
            </a:r>
          </a:p>
          <a:p>
            <a:pPr algn="l"/>
            <a:r>
              <a:rPr lang="zh-CN" altLang="en-US" b="0" i="1" dirty="0">
                <a:solidFill>
                  <a:schemeClr val="accent6">
                    <a:lumMod val="75000"/>
                  </a:schemeClr>
                </a:solidFill>
                <a:effectLst/>
                <a:latin typeface="lucida Grande"/>
              </a:rPr>
              <a:t>户体系的阶段性目标。 此期间，逐渐完善项目团队建设，建立人才库，保障项</a:t>
            </a:r>
          </a:p>
          <a:p>
            <a:pPr algn="l"/>
            <a:r>
              <a:rPr lang="zh-CN" altLang="en-US" b="0" i="1" dirty="0">
                <a:solidFill>
                  <a:schemeClr val="accent6">
                    <a:lumMod val="75000"/>
                  </a:schemeClr>
                </a:solidFill>
                <a:effectLst/>
                <a:latin typeface="lucida Grande"/>
              </a:rPr>
              <a:t>目可持续发展。”</a:t>
            </a:r>
          </a:p>
        </p:txBody>
      </p:sp>
    </p:spTree>
    <p:extLst>
      <p:ext uri="{BB962C8B-B14F-4D97-AF65-F5344CB8AC3E}">
        <p14:creationId xmlns:p14="http://schemas.microsoft.com/office/powerpoint/2010/main" val="334813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86EB130F-0962-4110-A373-8ECAF1EEA238}"/>
              </a:ext>
            </a:extLst>
          </p:cNvPr>
          <p:cNvGraphicFramePr>
            <a:graphicFrameLocks noGrp="1"/>
          </p:cNvGraphicFramePr>
          <p:nvPr>
            <p:ph idx="1"/>
          </p:nvPr>
        </p:nvGraphicFramePr>
        <p:xfrm>
          <a:off x="109328" y="149086"/>
          <a:ext cx="8925342" cy="6639591"/>
        </p:xfrm>
        <a:graphic>
          <a:graphicData uri="http://schemas.openxmlformats.org/drawingml/2006/table">
            <a:tbl>
              <a:tblPr firstRow="1" bandRow="1">
                <a:tableStyleId>{5C22544A-7EE6-4342-B048-85BDC9FD1C3A}</a:tableStyleId>
              </a:tblPr>
              <a:tblGrid>
                <a:gridCol w="1053550">
                  <a:extLst>
                    <a:ext uri="{9D8B030D-6E8A-4147-A177-3AD203B41FA5}">
                      <a16:colId xmlns:a16="http://schemas.microsoft.com/office/drawing/2014/main" val="852580965"/>
                    </a:ext>
                  </a:extLst>
                </a:gridCol>
                <a:gridCol w="1630018">
                  <a:extLst>
                    <a:ext uri="{9D8B030D-6E8A-4147-A177-3AD203B41FA5}">
                      <a16:colId xmlns:a16="http://schemas.microsoft.com/office/drawing/2014/main" val="2781867499"/>
                    </a:ext>
                  </a:extLst>
                </a:gridCol>
                <a:gridCol w="1649895">
                  <a:extLst>
                    <a:ext uri="{9D8B030D-6E8A-4147-A177-3AD203B41FA5}">
                      <a16:colId xmlns:a16="http://schemas.microsoft.com/office/drawing/2014/main" val="4221278054"/>
                    </a:ext>
                  </a:extLst>
                </a:gridCol>
                <a:gridCol w="1616765">
                  <a:extLst>
                    <a:ext uri="{9D8B030D-6E8A-4147-A177-3AD203B41FA5}">
                      <a16:colId xmlns:a16="http://schemas.microsoft.com/office/drawing/2014/main" val="1611058411"/>
                    </a:ext>
                  </a:extLst>
                </a:gridCol>
                <a:gridCol w="1487557">
                  <a:extLst>
                    <a:ext uri="{9D8B030D-6E8A-4147-A177-3AD203B41FA5}">
                      <a16:colId xmlns:a16="http://schemas.microsoft.com/office/drawing/2014/main" val="2542013177"/>
                    </a:ext>
                  </a:extLst>
                </a:gridCol>
                <a:gridCol w="1487557">
                  <a:extLst>
                    <a:ext uri="{9D8B030D-6E8A-4147-A177-3AD203B41FA5}">
                      <a16:colId xmlns:a16="http://schemas.microsoft.com/office/drawing/2014/main" val="2444669933"/>
                    </a:ext>
                  </a:extLst>
                </a:gridCol>
              </a:tblGrid>
              <a:tr h="613764">
                <a:tc>
                  <a:txBody>
                    <a:bodyPr/>
                    <a:lstStyle/>
                    <a:p>
                      <a:endParaRPr lang="zh-CN" altLang="en-US" sz="1800" dirty="0"/>
                    </a:p>
                  </a:txBody>
                  <a:tcPr marL="68580" marR="68580" marT="34290" marB="34290"/>
                </a:tc>
                <a:tc>
                  <a:txBody>
                    <a:bodyPr/>
                    <a:lstStyle/>
                    <a:p>
                      <a:r>
                        <a:rPr lang="zh-CN" altLang="en-US" sz="1800" dirty="0"/>
                        <a:t>分拆商业模式</a:t>
                      </a:r>
                    </a:p>
                  </a:txBody>
                  <a:tcPr marL="68580" marR="68580" marT="34290" marB="34290"/>
                </a:tc>
                <a:tc>
                  <a:txBody>
                    <a:bodyPr/>
                    <a:lstStyle/>
                    <a:p>
                      <a:r>
                        <a:rPr lang="zh-CN" altLang="en-US" sz="1800" dirty="0"/>
                        <a:t>长尾商业模式</a:t>
                      </a:r>
                    </a:p>
                  </a:txBody>
                  <a:tcPr marL="68580" marR="68580" marT="34290" marB="34290"/>
                </a:tc>
                <a:tc>
                  <a:txBody>
                    <a:bodyPr/>
                    <a:lstStyle/>
                    <a:p>
                      <a:r>
                        <a:rPr lang="zh-CN" altLang="en-US" sz="1800" dirty="0"/>
                        <a:t>平台商业模式</a:t>
                      </a:r>
                    </a:p>
                  </a:txBody>
                  <a:tcPr marL="68580" marR="68580" marT="34290" marB="34290"/>
                </a:tc>
                <a:tc>
                  <a:txBody>
                    <a:bodyPr/>
                    <a:lstStyle/>
                    <a:p>
                      <a:r>
                        <a:rPr lang="zh-CN" altLang="en-US" sz="1800" dirty="0"/>
                        <a:t>免费商业模式</a:t>
                      </a:r>
                    </a:p>
                  </a:txBody>
                  <a:tcPr marL="68580" marR="68580" marT="34290" marB="34290"/>
                </a:tc>
                <a:tc>
                  <a:txBody>
                    <a:bodyPr/>
                    <a:lstStyle/>
                    <a:p>
                      <a:r>
                        <a:rPr lang="zh-CN" altLang="en-US" sz="1800" dirty="0"/>
                        <a:t>开放商业模式</a:t>
                      </a:r>
                    </a:p>
                  </a:txBody>
                  <a:tcPr marL="68580" marR="68580" marT="34290" marB="34290"/>
                </a:tc>
                <a:extLst>
                  <a:ext uri="{0D108BD9-81ED-4DB2-BD59-A6C34878D82A}">
                    <a16:rowId xmlns:a16="http://schemas.microsoft.com/office/drawing/2014/main" val="1864657361"/>
                  </a:ext>
                </a:extLst>
              </a:tr>
              <a:tr h="1159334">
                <a:tc>
                  <a:txBody>
                    <a:bodyPr/>
                    <a:lstStyle/>
                    <a:p>
                      <a:r>
                        <a:rPr lang="zh-CN" altLang="en-US" sz="1800" b="1" dirty="0"/>
                        <a:t>背景（之前）</a:t>
                      </a:r>
                    </a:p>
                  </a:txBody>
                  <a:tcPr marL="68580" marR="68580" marT="34290" marB="34290"/>
                </a:tc>
                <a:tc>
                  <a:txBody>
                    <a:bodyPr/>
                    <a:lstStyle/>
                    <a:p>
                      <a:r>
                        <a:rPr lang="zh-CN" altLang="en-US" sz="1800" dirty="0"/>
                        <a:t>基础设施管理、产品创新、客户关系管理混杂</a:t>
                      </a:r>
                    </a:p>
                  </a:txBody>
                  <a:tcPr marL="68580" marR="68580" marT="34290" marB="34290"/>
                </a:tc>
                <a:tc>
                  <a:txBody>
                    <a:bodyPr/>
                    <a:lstStyle/>
                    <a:p>
                      <a:r>
                        <a:rPr lang="zh-CN" altLang="en-US" sz="1800" dirty="0"/>
                        <a:t>价值主张只针对最能产生利润的客户</a:t>
                      </a:r>
                    </a:p>
                  </a:txBody>
                  <a:tcPr marL="68580" marR="68580" marT="34290" marB="34290"/>
                </a:tc>
                <a:tc>
                  <a:txBody>
                    <a:bodyPr/>
                    <a:lstStyle/>
                    <a:p>
                      <a:r>
                        <a:rPr lang="zh-CN" altLang="en-US" sz="1800" dirty="0"/>
                        <a:t>一个价值主张只针对一个客户群体</a:t>
                      </a:r>
                    </a:p>
                  </a:txBody>
                  <a:tcPr marL="68580" marR="68580" marT="34290" marB="34290"/>
                </a:tc>
                <a:tc>
                  <a:txBody>
                    <a:bodyPr/>
                    <a:lstStyle/>
                    <a:p>
                      <a:r>
                        <a:rPr lang="zh-CN" altLang="en-US" sz="1800" dirty="0"/>
                        <a:t>只向付费客户提供高价值、高成本的价值主张</a:t>
                      </a:r>
                    </a:p>
                  </a:txBody>
                  <a:tcPr marL="68580" marR="68580" marT="34290" marB="34290"/>
                </a:tc>
                <a:tc>
                  <a:txBody>
                    <a:bodyPr/>
                    <a:lstStyle/>
                    <a:p>
                      <a:r>
                        <a:rPr lang="zh-CN" altLang="en-US" sz="1800" dirty="0"/>
                        <a:t>研发资源和关键活动都聚焦于企业内部</a:t>
                      </a:r>
                    </a:p>
                  </a:txBody>
                  <a:tcPr marL="68580" marR="68580" marT="34290" marB="34290"/>
                </a:tc>
                <a:extLst>
                  <a:ext uri="{0D108BD9-81ED-4DB2-BD59-A6C34878D82A}">
                    <a16:rowId xmlns:a16="http://schemas.microsoft.com/office/drawing/2014/main" val="291840738"/>
                  </a:ext>
                </a:extLst>
              </a:tr>
              <a:tr h="1139998">
                <a:tc>
                  <a:txBody>
                    <a:bodyPr/>
                    <a:lstStyle/>
                    <a:p>
                      <a:r>
                        <a:rPr lang="zh-CN" altLang="en-US" sz="1800" b="1" dirty="0"/>
                        <a:t>挑战</a:t>
                      </a:r>
                    </a:p>
                  </a:txBody>
                  <a:tcPr marL="68580" marR="68580" marT="34290" marB="34290"/>
                </a:tc>
                <a:tc>
                  <a:txBody>
                    <a:bodyPr/>
                    <a:lstStyle/>
                    <a:p>
                      <a:r>
                        <a:rPr lang="zh-CN" altLang="en-US" sz="1800" dirty="0"/>
                        <a:t>高成本、相互冲突的组织文化共存导致内耗</a:t>
                      </a:r>
                    </a:p>
                  </a:txBody>
                  <a:tcPr marL="68580" marR="68580" marT="34290" marB="34290"/>
                </a:tc>
                <a:tc>
                  <a:txBody>
                    <a:bodyPr/>
                    <a:lstStyle/>
                    <a:p>
                      <a:r>
                        <a:rPr lang="zh-CN" altLang="en-US" sz="1800" dirty="0"/>
                        <a:t>针对利润较小群体设置的不同价值主张，其成本过高</a:t>
                      </a:r>
                    </a:p>
                  </a:txBody>
                  <a:tcPr marL="68580" marR="68580" marT="34290" marB="34290"/>
                </a:tc>
                <a:tc>
                  <a:txBody>
                    <a:bodyPr/>
                    <a:lstStyle/>
                    <a:p>
                      <a:r>
                        <a:rPr lang="zh-CN" altLang="en-US" sz="1800" dirty="0"/>
                        <a:t>企业无法获得潜在新客户，而新客户对既有客户感兴趣</a:t>
                      </a:r>
                    </a:p>
                  </a:txBody>
                  <a:tcPr marL="68580" marR="68580" marT="34290" marB="34290"/>
                </a:tc>
                <a:tc>
                  <a:txBody>
                    <a:bodyPr/>
                    <a:lstStyle/>
                    <a:p>
                      <a:r>
                        <a:rPr lang="zh-CN" altLang="en-US" sz="1800" dirty="0"/>
                        <a:t>高价格让客户望而却步</a:t>
                      </a:r>
                    </a:p>
                  </a:txBody>
                  <a:tcPr marL="68580" marR="68580" marT="34290" marB="34290"/>
                </a:tc>
                <a:tc>
                  <a:txBody>
                    <a:bodyPr/>
                    <a:lstStyle/>
                    <a:p>
                      <a:r>
                        <a:rPr lang="zh-CN" altLang="en-US" sz="1800" dirty="0"/>
                        <a:t>研发成本高，效率低</a:t>
                      </a:r>
                    </a:p>
                  </a:txBody>
                  <a:tcPr marL="68580" marR="68580" marT="34290" marB="34290"/>
                </a:tc>
                <a:extLst>
                  <a:ext uri="{0D108BD9-81ED-4DB2-BD59-A6C34878D82A}">
                    <a16:rowId xmlns:a16="http://schemas.microsoft.com/office/drawing/2014/main" val="3791989536"/>
                  </a:ext>
                </a:extLst>
              </a:tr>
              <a:tr h="1408233">
                <a:tc>
                  <a:txBody>
                    <a:bodyPr/>
                    <a:lstStyle/>
                    <a:p>
                      <a:r>
                        <a:rPr lang="zh-CN" altLang="en-US" sz="1800" b="1" dirty="0"/>
                        <a:t>解决方案</a:t>
                      </a:r>
                    </a:p>
                  </a:txBody>
                  <a:tcPr marL="68580" marR="68580" marT="34290" marB="34290"/>
                </a:tc>
                <a:tc>
                  <a:txBody>
                    <a:bodyPr/>
                    <a:lstStyle/>
                    <a:p>
                      <a:r>
                        <a:rPr lang="zh-CN" altLang="en-US" sz="1800" dirty="0"/>
                        <a:t>分拆为独立且互补的三部分</a:t>
                      </a:r>
                    </a:p>
                  </a:txBody>
                  <a:tcPr marL="68580" marR="68580" marT="34290" marB="34290"/>
                </a:tc>
                <a:tc>
                  <a:txBody>
                    <a:bodyPr/>
                    <a:lstStyle/>
                    <a:p>
                      <a:r>
                        <a:rPr lang="zh-CN" altLang="en-US" sz="1800" dirty="0"/>
                        <a:t>从小众客户群体中获得附加价值主张，总体上盈利</a:t>
                      </a:r>
                    </a:p>
                  </a:txBody>
                  <a:tcPr marL="68580" marR="68580" marT="34290" marB="34290"/>
                </a:tc>
                <a:tc>
                  <a:txBody>
                    <a:bodyPr/>
                    <a:lstStyle/>
                    <a:p>
                      <a:r>
                        <a:rPr lang="zh-CN" altLang="en-US" sz="1800" dirty="0"/>
                        <a:t>新价值主张：一家企业的既有客户群体能够让人“获得”</a:t>
                      </a:r>
                    </a:p>
                  </a:txBody>
                  <a:tcPr marL="68580" marR="68580" marT="34290" marB="34290"/>
                </a:tc>
                <a:tc>
                  <a:txBody>
                    <a:bodyPr/>
                    <a:lstStyle/>
                    <a:p>
                      <a:r>
                        <a:rPr lang="zh-CN" altLang="en-US" sz="1800" dirty="0"/>
                        <a:t>向各类收益流的客户群提供不同的价值主张，一类免费</a:t>
                      </a:r>
                    </a:p>
                  </a:txBody>
                  <a:tcPr marL="68580" marR="68580" marT="34290" marB="34290"/>
                </a:tc>
                <a:tc>
                  <a:txBody>
                    <a:bodyPr/>
                    <a:lstStyle/>
                    <a:p>
                      <a:r>
                        <a:rPr lang="zh-CN" altLang="en-US" sz="1800" dirty="0"/>
                        <a:t>内部研发因外部合作而激活，内部研发转为外部价值主张</a:t>
                      </a:r>
                    </a:p>
                  </a:txBody>
                  <a:tcPr marL="68580" marR="68580" marT="34290" marB="34290"/>
                </a:tc>
                <a:extLst>
                  <a:ext uri="{0D108BD9-81ED-4DB2-BD59-A6C34878D82A}">
                    <a16:rowId xmlns:a16="http://schemas.microsoft.com/office/drawing/2014/main" val="629526550"/>
                  </a:ext>
                </a:extLst>
              </a:tr>
              <a:tr h="2250471">
                <a:tc>
                  <a:txBody>
                    <a:bodyPr/>
                    <a:lstStyle/>
                    <a:p>
                      <a:r>
                        <a:rPr lang="zh-CN" altLang="en-US" sz="1800" b="1" dirty="0"/>
                        <a:t>理论依据</a:t>
                      </a:r>
                    </a:p>
                  </a:txBody>
                  <a:tcPr marL="68580" marR="68580" marT="34290" marB="34290"/>
                </a:tc>
                <a:tc>
                  <a:txBody>
                    <a:bodyPr/>
                    <a:lstStyle/>
                    <a:p>
                      <a:r>
                        <a:rPr lang="zh-CN" altLang="en-US" sz="1800" dirty="0"/>
                        <a:t>信息技术与管理工具的改善使得</a:t>
                      </a:r>
                      <a:r>
                        <a:rPr lang="zh-CN" altLang="en-US" sz="1800" b="1" dirty="0">
                          <a:solidFill>
                            <a:srgbClr val="00B0F0"/>
                          </a:solidFill>
                        </a:rPr>
                        <a:t>不同企业独立但协作的商业模式能够降低运营成本</a:t>
                      </a:r>
                    </a:p>
                  </a:txBody>
                  <a:tcPr marL="68580" marR="68580" marT="34290" marB="34290"/>
                </a:tc>
                <a:tc>
                  <a:txBody>
                    <a:bodyPr/>
                    <a:lstStyle/>
                    <a:p>
                      <a:r>
                        <a:rPr lang="zh-CN" altLang="en-US" sz="1800" dirty="0"/>
                        <a:t>信息技术与运营管理方法的改善令</a:t>
                      </a:r>
                      <a:r>
                        <a:rPr lang="zh-CN" altLang="en-US" sz="1800" b="1" dirty="0">
                          <a:solidFill>
                            <a:srgbClr val="00B0F0"/>
                          </a:solidFill>
                        </a:rPr>
                        <a:t>定制化价值主张可以面向大量新客户，且成本低</a:t>
                      </a:r>
                    </a:p>
                  </a:txBody>
                  <a:tcPr marL="68580" marR="68580" marT="34290" marB="34290"/>
                </a:tc>
                <a:tc>
                  <a:txBody>
                    <a:bodyPr/>
                    <a:lstStyle/>
                    <a:p>
                      <a:r>
                        <a:rPr lang="zh-CN" altLang="en-US" sz="1800" b="1" dirty="0">
                          <a:solidFill>
                            <a:srgbClr val="00B0F0"/>
                          </a:solidFill>
                        </a:rPr>
                        <a:t>以平台方式沟通两个或多个客户群体，增加收益来源</a:t>
                      </a:r>
                    </a:p>
                  </a:txBody>
                  <a:tcPr marL="68580" marR="68580" marT="34290" marB="34290"/>
                </a:tc>
                <a:tc>
                  <a:txBody>
                    <a:bodyPr/>
                    <a:lstStyle/>
                    <a:p>
                      <a:r>
                        <a:rPr lang="zh-CN" altLang="en-US" sz="1800" b="1" dirty="0">
                          <a:solidFill>
                            <a:srgbClr val="00B0F0"/>
                          </a:solidFill>
                        </a:rPr>
                        <a:t>用付费客户群体来补贴免费客户群体，从而吸引最大数量的用户</a:t>
                      </a:r>
                    </a:p>
                  </a:txBody>
                  <a:tcPr marL="68580" marR="68580" marT="34290" marB="34290"/>
                </a:tc>
                <a:tc>
                  <a:txBody>
                    <a:bodyPr/>
                    <a:lstStyle/>
                    <a:p>
                      <a:r>
                        <a:rPr lang="zh-CN" altLang="en-US" sz="1800" b="1" dirty="0">
                          <a:solidFill>
                            <a:srgbClr val="00B0F0"/>
                          </a:solidFill>
                        </a:rPr>
                        <a:t>外部渠道的研发成果可能成本更低，缩短上市时间；未利用的成果可从外部得收益</a:t>
                      </a:r>
                    </a:p>
                  </a:txBody>
                  <a:tcPr marL="68580" marR="68580" marT="34290" marB="34290"/>
                </a:tc>
                <a:extLst>
                  <a:ext uri="{0D108BD9-81ED-4DB2-BD59-A6C34878D82A}">
                    <a16:rowId xmlns:a16="http://schemas.microsoft.com/office/drawing/2014/main" val="3999509621"/>
                  </a:ext>
                </a:extLst>
              </a:tr>
            </a:tbl>
          </a:graphicData>
        </a:graphic>
      </p:graphicFrame>
      <p:sp>
        <p:nvSpPr>
          <p:cNvPr id="3" name="矩形 2">
            <a:extLst>
              <a:ext uri="{FF2B5EF4-FFF2-40B4-BE49-F238E27FC236}">
                <a16:creationId xmlns:a16="http://schemas.microsoft.com/office/drawing/2014/main" id="{6E01E79B-88B6-48A5-96C1-FE61CEE07A98}"/>
              </a:ext>
            </a:extLst>
          </p:cNvPr>
          <p:cNvSpPr/>
          <p:nvPr/>
        </p:nvSpPr>
        <p:spPr>
          <a:xfrm>
            <a:off x="2751896" y="1883180"/>
            <a:ext cx="6282774" cy="12638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BE50A5DF-E5BB-4E6E-A378-EA3BA1009FF1}"/>
              </a:ext>
            </a:extLst>
          </p:cNvPr>
          <p:cNvSpPr/>
          <p:nvPr/>
        </p:nvSpPr>
        <p:spPr>
          <a:xfrm>
            <a:off x="1152939" y="3147023"/>
            <a:ext cx="1600200" cy="12950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64AD4EA0-16D7-42A0-BEFD-4E9C751D3173}"/>
              </a:ext>
            </a:extLst>
          </p:cNvPr>
          <p:cNvSpPr/>
          <p:nvPr/>
        </p:nvSpPr>
        <p:spPr>
          <a:xfrm>
            <a:off x="6035537" y="2494722"/>
            <a:ext cx="3108463" cy="691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四种类型都依赖于互联网构成的平台</a:t>
            </a:r>
          </a:p>
        </p:txBody>
      </p:sp>
      <p:sp>
        <p:nvSpPr>
          <p:cNvPr id="7" name="矩形 6">
            <a:extLst>
              <a:ext uri="{FF2B5EF4-FFF2-40B4-BE49-F238E27FC236}">
                <a16:creationId xmlns:a16="http://schemas.microsoft.com/office/drawing/2014/main" id="{856D3F38-E854-478E-A8AC-14B073ACF6A4}"/>
              </a:ext>
            </a:extLst>
          </p:cNvPr>
          <p:cNvSpPr/>
          <p:nvPr/>
        </p:nvSpPr>
        <p:spPr>
          <a:xfrm>
            <a:off x="685801" y="6397508"/>
            <a:ext cx="5941116" cy="31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所有类型都依赖于信息技术的进步以及管理工具的改善</a:t>
            </a:r>
          </a:p>
        </p:txBody>
      </p:sp>
      <p:sp>
        <p:nvSpPr>
          <p:cNvPr id="8" name="矩形 7">
            <a:extLst>
              <a:ext uri="{FF2B5EF4-FFF2-40B4-BE49-F238E27FC236}">
                <a16:creationId xmlns:a16="http://schemas.microsoft.com/office/drawing/2014/main" id="{320C2D07-A342-470A-A242-A1D3D0DFA88C}"/>
              </a:ext>
            </a:extLst>
          </p:cNvPr>
          <p:cNvSpPr/>
          <p:nvPr/>
        </p:nvSpPr>
        <p:spPr>
          <a:xfrm>
            <a:off x="4424155" y="79068"/>
            <a:ext cx="1562928" cy="5665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b="1" dirty="0">
                <a:solidFill>
                  <a:schemeClr val="tx1"/>
                </a:solidFill>
              </a:rPr>
              <a:t>当前技术背景下的主流</a:t>
            </a:r>
          </a:p>
        </p:txBody>
      </p:sp>
      <p:sp>
        <p:nvSpPr>
          <p:cNvPr id="9" name="矩形 8">
            <a:extLst>
              <a:ext uri="{FF2B5EF4-FFF2-40B4-BE49-F238E27FC236}">
                <a16:creationId xmlns:a16="http://schemas.microsoft.com/office/drawing/2014/main" id="{BB0F28A0-82E3-40BF-B0AD-975ED7534D13}"/>
              </a:ext>
            </a:extLst>
          </p:cNvPr>
          <p:cNvSpPr/>
          <p:nvPr/>
        </p:nvSpPr>
        <p:spPr>
          <a:xfrm>
            <a:off x="6124989" y="60284"/>
            <a:ext cx="1339298" cy="5665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b="1" dirty="0">
                <a:solidFill>
                  <a:schemeClr val="tx1"/>
                </a:solidFill>
              </a:rPr>
              <a:t>平台多收益流的平衡</a:t>
            </a:r>
          </a:p>
        </p:txBody>
      </p:sp>
      <p:sp>
        <p:nvSpPr>
          <p:cNvPr id="10" name="矩形 9">
            <a:extLst>
              <a:ext uri="{FF2B5EF4-FFF2-40B4-BE49-F238E27FC236}">
                <a16:creationId xmlns:a16="http://schemas.microsoft.com/office/drawing/2014/main" id="{B66170E3-92CA-45FF-9B91-0CD83C4B9F32}"/>
              </a:ext>
            </a:extLst>
          </p:cNvPr>
          <p:cNvSpPr/>
          <p:nvPr/>
        </p:nvSpPr>
        <p:spPr>
          <a:xfrm>
            <a:off x="2862470" y="79068"/>
            <a:ext cx="1452355" cy="73484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b="1" dirty="0">
                <a:solidFill>
                  <a:schemeClr val="tx1"/>
                </a:solidFill>
              </a:rPr>
              <a:t>依赖平台的连接，持续创新的保障</a:t>
            </a:r>
          </a:p>
        </p:txBody>
      </p:sp>
    </p:spTree>
    <p:extLst>
      <p:ext uri="{BB962C8B-B14F-4D97-AF65-F5344CB8AC3E}">
        <p14:creationId xmlns:p14="http://schemas.microsoft.com/office/powerpoint/2010/main" val="141957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40113-E5E8-98AE-7107-4A894237593D}"/>
              </a:ext>
            </a:extLst>
          </p:cNvPr>
          <p:cNvSpPr>
            <a:spLocks noGrp="1"/>
          </p:cNvSpPr>
          <p:nvPr>
            <p:ph type="title"/>
          </p:nvPr>
        </p:nvSpPr>
        <p:spPr/>
        <p:txBody>
          <a:bodyPr/>
          <a:lstStyle/>
          <a:p>
            <a:r>
              <a:rPr lang="zh-CN" altLang="en-US" b="1" dirty="0">
                <a:solidFill>
                  <a:srgbClr val="FF0000"/>
                </a:solidFill>
              </a:rPr>
              <a:t>复习 </a:t>
            </a:r>
            <a:r>
              <a:rPr lang="en-US" altLang="zh-CN" b="1" dirty="0">
                <a:solidFill>
                  <a:srgbClr val="FF0000"/>
                </a:solidFill>
              </a:rPr>
              <a:t>&amp; </a:t>
            </a:r>
            <a:r>
              <a:rPr lang="zh-CN" altLang="en-US" b="1" dirty="0">
                <a:solidFill>
                  <a:srgbClr val="FF0000"/>
                </a:solidFill>
              </a:rPr>
              <a:t>预习</a:t>
            </a:r>
            <a:r>
              <a:rPr lang="en-US" altLang="zh-CN" b="1" dirty="0">
                <a:solidFill>
                  <a:srgbClr val="FF0000"/>
                </a:solidFill>
              </a:rPr>
              <a:t>&amp;</a:t>
            </a:r>
            <a:r>
              <a:rPr lang="zh-CN" altLang="en-US" b="1" dirty="0">
                <a:solidFill>
                  <a:srgbClr val="FF0000"/>
                </a:solidFill>
              </a:rPr>
              <a:t>大作业提醒</a:t>
            </a:r>
          </a:p>
        </p:txBody>
      </p:sp>
      <p:sp>
        <p:nvSpPr>
          <p:cNvPr id="3" name="内容占位符 2">
            <a:extLst>
              <a:ext uri="{FF2B5EF4-FFF2-40B4-BE49-F238E27FC236}">
                <a16:creationId xmlns:a16="http://schemas.microsoft.com/office/drawing/2014/main" id="{BC7F0DD3-F52D-DA36-8B4F-88ED21C48ECC}"/>
              </a:ext>
            </a:extLst>
          </p:cNvPr>
          <p:cNvSpPr>
            <a:spLocks noGrp="1"/>
          </p:cNvSpPr>
          <p:nvPr>
            <p:ph idx="1"/>
          </p:nvPr>
        </p:nvSpPr>
        <p:spPr>
          <a:xfrm>
            <a:off x="450850" y="1825624"/>
            <a:ext cx="8458200" cy="4511675"/>
          </a:xfrm>
        </p:spPr>
        <p:txBody>
          <a:bodyPr>
            <a:normAutofit fontScale="92500" lnSpcReduction="10000"/>
          </a:bodyPr>
          <a:lstStyle/>
          <a:p>
            <a:r>
              <a:rPr lang="zh-CN" altLang="en-US" dirty="0"/>
              <a:t>复习：</a:t>
            </a:r>
            <a:r>
              <a:rPr lang="en-US" altLang="zh-CN" dirty="0"/>
              <a:t>《</a:t>
            </a:r>
            <a:r>
              <a:rPr lang="zh-CN" altLang="en-US" dirty="0"/>
              <a:t>商业模式新生代</a:t>
            </a:r>
            <a:r>
              <a:rPr lang="en-US" altLang="zh-CN" dirty="0"/>
              <a:t>》</a:t>
            </a:r>
            <a:r>
              <a:rPr lang="zh-CN" altLang="en-US" dirty="0"/>
              <a:t>长尾商业模式与客户洞察商业模式设计</a:t>
            </a:r>
            <a:endParaRPr lang="en-US" altLang="zh-CN" dirty="0"/>
          </a:p>
          <a:p>
            <a:pPr lvl="1"/>
            <a:r>
              <a:rPr lang="zh-CN" altLang="en-US" dirty="0"/>
              <a:t>满足细分用户群体的特殊需要来展开业务创新（长尾）</a:t>
            </a:r>
            <a:endParaRPr lang="en-US" altLang="zh-CN" dirty="0"/>
          </a:p>
          <a:p>
            <a:pPr lvl="1"/>
            <a:r>
              <a:rPr lang="zh-CN" altLang="en-US" dirty="0"/>
              <a:t>如何具体分析客户群体的需要（客户洞察 </a:t>
            </a:r>
            <a:r>
              <a:rPr lang="en-US" altLang="zh-CN" dirty="0"/>
              <a:t>– </a:t>
            </a:r>
            <a:r>
              <a:rPr lang="zh-CN" altLang="en-US" dirty="0"/>
              <a:t>移情图）</a:t>
            </a:r>
          </a:p>
          <a:p>
            <a:endParaRPr lang="en-US" altLang="zh-CN" sz="100" dirty="0"/>
          </a:p>
          <a:p>
            <a:r>
              <a:rPr lang="zh-CN" altLang="en-US" dirty="0"/>
              <a:t>预习 ：</a:t>
            </a:r>
            <a:r>
              <a:rPr lang="en-US" altLang="zh-CN" dirty="0"/>
              <a:t> 《</a:t>
            </a:r>
            <a:r>
              <a:rPr lang="zh-CN" altLang="en-US" dirty="0"/>
              <a:t>商业模式新生代</a:t>
            </a:r>
            <a:r>
              <a:rPr lang="en-US" altLang="zh-CN" dirty="0"/>
              <a:t>》</a:t>
            </a:r>
            <a:r>
              <a:rPr lang="zh-CN" altLang="en-US" dirty="0"/>
              <a:t>商业模式画布感性端</a:t>
            </a:r>
            <a:endParaRPr lang="en-US" altLang="zh-CN" dirty="0"/>
          </a:p>
          <a:p>
            <a:pPr lvl="1"/>
            <a:r>
              <a:rPr lang="zh-CN" altLang="en-US" dirty="0"/>
              <a:t>价值主张与客户细分群体</a:t>
            </a:r>
            <a:endParaRPr lang="en-US" altLang="zh-CN" dirty="0"/>
          </a:p>
          <a:p>
            <a:pPr lvl="1"/>
            <a:r>
              <a:rPr lang="zh-CN" altLang="en-US" dirty="0"/>
              <a:t>渠道通路</a:t>
            </a:r>
            <a:endParaRPr lang="en-US" altLang="zh-CN" dirty="0"/>
          </a:p>
          <a:p>
            <a:pPr lvl="1"/>
            <a:r>
              <a:rPr lang="zh-CN" altLang="en-US" dirty="0"/>
              <a:t>客户关系与收入来源</a:t>
            </a:r>
            <a:endParaRPr lang="en-US" altLang="zh-CN" dirty="0"/>
          </a:p>
          <a:p>
            <a:r>
              <a:rPr lang="zh-CN" altLang="en-US" dirty="0"/>
              <a:t>大作业：与组员讨论选题，确定主流或长尾竞品，收集该竞品相关资料</a:t>
            </a:r>
            <a:endParaRPr lang="en-US" altLang="zh-CN" dirty="0"/>
          </a:p>
          <a:p>
            <a:pPr lvl="1"/>
            <a:r>
              <a:rPr lang="zh-CN" altLang="en-US" dirty="0"/>
              <a:t>建议</a:t>
            </a:r>
            <a:r>
              <a:rPr lang="zh-CN" altLang="en-US" b="1" dirty="0"/>
              <a:t>每位组员</a:t>
            </a:r>
            <a:r>
              <a:rPr lang="zh-CN" altLang="en-US" dirty="0"/>
              <a:t>寻找</a:t>
            </a:r>
            <a:r>
              <a:rPr lang="zh-CN" altLang="en-US" b="1" dirty="0"/>
              <a:t>五篇</a:t>
            </a:r>
            <a:r>
              <a:rPr lang="zh-CN" altLang="en-US" dirty="0"/>
              <a:t>不同的分析文章，</a:t>
            </a:r>
            <a:r>
              <a:rPr lang="zh-CN" altLang="en-US" b="1" dirty="0"/>
              <a:t>推荐优先在</a:t>
            </a:r>
            <a:r>
              <a:rPr lang="en-US" altLang="zh-CN" b="1" dirty="0"/>
              <a:t>36</a:t>
            </a:r>
            <a:r>
              <a:rPr lang="zh-CN" altLang="en-US" b="1" dirty="0"/>
              <a:t>氪上检索</a:t>
            </a:r>
            <a:r>
              <a:rPr lang="zh-CN" altLang="en-US" dirty="0"/>
              <a:t>，之后可以再开会分别介绍并讨论</a:t>
            </a:r>
          </a:p>
        </p:txBody>
      </p:sp>
    </p:spTree>
    <p:extLst>
      <p:ext uri="{BB962C8B-B14F-4D97-AF65-F5344CB8AC3E}">
        <p14:creationId xmlns:p14="http://schemas.microsoft.com/office/powerpoint/2010/main" val="3988332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5CC5C-E6ED-AC92-2610-EAC2D122E994}"/>
              </a:ext>
            </a:extLst>
          </p:cNvPr>
          <p:cNvSpPr>
            <a:spLocks noGrp="1"/>
          </p:cNvSpPr>
          <p:nvPr>
            <p:ph type="title"/>
          </p:nvPr>
        </p:nvSpPr>
        <p:spPr/>
        <p:txBody>
          <a:bodyPr/>
          <a:lstStyle/>
          <a:p>
            <a:r>
              <a:rPr lang="zh-CN" altLang="en-US" b="1" dirty="0">
                <a:solidFill>
                  <a:srgbClr val="FF0000"/>
                </a:solidFill>
              </a:rPr>
              <a:t>大作业组队登记</a:t>
            </a:r>
          </a:p>
        </p:txBody>
      </p:sp>
      <p:sp>
        <p:nvSpPr>
          <p:cNvPr id="3" name="内容占位符 2">
            <a:extLst>
              <a:ext uri="{FF2B5EF4-FFF2-40B4-BE49-F238E27FC236}">
                <a16:creationId xmlns:a16="http://schemas.microsoft.com/office/drawing/2014/main" id="{42AC63C2-9D74-0C60-3E98-3E9D4053CD7A}"/>
              </a:ext>
            </a:extLst>
          </p:cNvPr>
          <p:cNvSpPr>
            <a:spLocks noGrp="1"/>
          </p:cNvSpPr>
          <p:nvPr>
            <p:ph idx="1"/>
          </p:nvPr>
        </p:nvSpPr>
        <p:spPr>
          <a:xfrm>
            <a:off x="628650" y="5099049"/>
            <a:ext cx="7886700" cy="1077913"/>
          </a:xfrm>
        </p:spPr>
        <p:txBody>
          <a:bodyPr>
            <a:normAutofit fontScale="92500" lnSpcReduction="10000"/>
          </a:bodyPr>
          <a:lstStyle/>
          <a:p>
            <a:r>
              <a:rPr lang="en-US" altLang="zh-CN" b="0" i="0" dirty="0">
                <a:solidFill>
                  <a:srgbClr val="000000"/>
                </a:solidFill>
                <a:effectLst/>
                <a:latin typeface="-apple-system"/>
              </a:rPr>
              <a:t>【</a:t>
            </a:r>
            <a:r>
              <a:rPr lang="zh-CN" altLang="en-US" b="0" i="0" dirty="0">
                <a:solidFill>
                  <a:srgbClr val="000000"/>
                </a:solidFill>
                <a:effectLst/>
                <a:latin typeface="-apple-system"/>
              </a:rPr>
              <a:t>腾讯文档</a:t>
            </a:r>
            <a:r>
              <a:rPr lang="en-US" altLang="zh-CN" b="0" i="0">
                <a:solidFill>
                  <a:srgbClr val="000000"/>
                </a:solidFill>
                <a:effectLst/>
                <a:latin typeface="-apple-system"/>
              </a:rPr>
              <a:t>】2024</a:t>
            </a:r>
            <a:r>
              <a:rPr lang="zh-CN" altLang="en-US" b="0" i="0" dirty="0">
                <a:solidFill>
                  <a:srgbClr val="000000"/>
                </a:solidFill>
                <a:effectLst/>
                <a:latin typeface="-apple-system"/>
              </a:rPr>
              <a:t>南大智软院</a:t>
            </a:r>
            <a:r>
              <a:rPr lang="en-US" altLang="zh-CN" b="0" i="0" dirty="0">
                <a:solidFill>
                  <a:srgbClr val="000000"/>
                </a:solidFill>
                <a:effectLst/>
                <a:latin typeface="-apple-system"/>
              </a:rPr>
              <a:t>《</a:t>
            </a:r>
            <a:r>
              <a:rPr lang="zh-CN" altLang="en-US" b="0" i="0" dirty="0">
                <a:solidFill>
                  <a:srgbClr val="000000"/>
                </a:solidFill>
                <a:effectLst/>
                <a:latin typeface="-apple-system"/>
              </a:rPr>
              <a:t>需求与商业模式创新</a:t>
            </a:r>
            <a:r>
              <a:rPr lang="en-US" altLang="zh-CN" b="0" i="0" dirty="0">
                <a:solidFill>
                  <a:srgbClr val="000000"/>
                </a:solidFill>
                <a:effectLst/>
                <a:latin typeface="-apple-system"/>
              </a:rPr>
              <a:t>》</a:t>
            </a:r>
            <a:r>
              <a:rPr lang="zh-CN" altLang="en-US" b="0" i="0" dirty="0">
                <a:solidFill>
                  <a:srgbClr val="000000"/>
                </a:solidFill>
                <a:effectLst/>
                <a:latin typeface="-apple-system"/>
              </a:rPr>
              <a:t>课程组队统计 </a:t>
            </a:r>
            <a:r>
              <a:rPr lang="en-US" altLang="zh-CN" b="0" i="0" dirty="0">
                <a:solidFill>
                  <a:srgbClr val="000000"/>
                </a:solidFill>
                <a:effectLst/>
                <a:latin typeface="-apple-system"/>
              </a:rPr>
              <a:t>https://docs.qq.com/form/page/DRG1nQ2ZVcU5BblFL</a:t>
            </a:r>
            <a:endParaRPr lang="zh-CN" altLang="en-US" dirty="0"/>
          </a:p>
        </p:txBody>
      </p:sp>
      <p:pic>
        <p:nvPicPr>
          <p:cNvPr id="5" name="图片 4">
            <a:extLst>
              <a:ext uri="{FF2B5EF4-FFF2-40B4-BE49-F238E27FC236}">
                <a16:creationId xmlns:a16="http://schemas.microsoft.com/office/drawing/2014/main" id="{A1B9C546-879B-5CF6-0F5F-2E39E37EDF1C}"/>
              </a:ext>
            </a:extLst>
          </p:cNvPr>
          <p:cNvPicPr>
            <a:picLocks noChangeAspect="1"/>
          </p:cNvPicPr>
          <p:nvPr/>
        </p:nvPicPr>
        <p:blipFill>
          <a:blip r:embed="rId2"/>
          <a:stretch>
            <a:fillRect/>
          </a:stretch>
        </p:blipFill>
        <p:spPr>
          <a:xfrm>
            <a:off x="2794001" y="1366051"/>
            <a:ext cx="3549650" cy="3536835"/>
          </a:xfrm>
          <a:prstGeom prst="rect">
            <a:avLst/>
          </a:prstGeom>
        </p:spPr>
      </p:pic>
    </p:spTree>
    <p:extLst>
      <p:ext uri="{BB962C8B-B14F-4D97-AF65-F5344CB8AC3E}">
        <p14:creationId xmlns:p14="http://schemas.microsoft.com/office/powerpoint/2010/main" val="3377849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B4F9A-2CB4-4A3D-A503-A9D32A583E98}"/>
              </a:ext>
            </a:extLst>
          </p:cNvPr>
          <p:cNvSpPr>
            <a:spLocks noGrp="1"/>
          </p:cNvSpPr>
          <p:nvPr>
            <p:ph type="title"/>
          </p:nvPr>
        </p:nvSpPr>
        <p:spPr>
          <a:xfrm>
            <a:off x="208722" y="365127"/>
            <a:ext cx="8567530" cy="867326"/>
          </a:xfrm>
        </p:spPr>
        <p:txBody>
          <a:bodyPr>
            <a:normAutofit fontScale="90000"/>
          </a:bodyPr>
          <a:lstStyle/>
          <a:p>
            <a:r>
              <a:rPr lang="zh-CN" altLang="en-US" dirty="0"/>
              <a:t>大平台笼罩下如何发掘创新创业机遇？</a:t>
            </a:r>
          </a:p>
        </p:txBody>
      </p:sp>
      <p:sp>
        <p:nvSpPr>
          <p:cNvPr id="3" name="内容占位符 2">
            <a:extLst>
              <a:ext uri="{FF2B5EF4-FFF2-40B4-BE49-F238E27FC236}">
                <a16:creationId xmlns:a16="http://schemas.microsoft.com/office/drawing/2014/main" id="{C5A83788-4D4D-4AAF-9730-DE7D4FA0DE71}"/>
              </a:ext>
            </a:extLst>
          </p:cNvPr>
          <p:cNvSpPr>
            <a:spLocks noGrp="1"/>
          </p:cNvSpPr>
          <p:nvPr>
            <p:ph idx="1"/>
          </p:nvPr>
        </p:nvSpPr>
        <p:spPr>
          <a:xfrm>
            <a:off x="69574" y="1311964"/>
            <a:ext cx="4572000" cy="5456583"/>
          </a:xfrm>
        </p:spPr>
        <p:txBody>
          <a:bodyPr>
            <a:normAutofit lnSpcReduction="10000"/>
          </a:bodyPr>
          <a:lstStyle/>
          <a:p>
            <a:r>
              <a:rPr lang="en-US" altLang="zh-CN" dirty="0"/>
              <a:t>BATJ</a:t>
            </a:r>
            <a:r>
              <a:rPr lang="zh-CN" altLang="en-US" dirty="0"/>
              <a:t>，</a:t>
            </a:r>
            <a:r>
              <a:rPr lang="en-US" altLang="zh-CN" dirty="0"/>
              <a:t>TMDP</a:t>
            </a:r>
            <a:r>
              <a:rPr lang="zh-CN" altLang="en-US" dirty="0"/>
              <a:t>为代表的各领域平台的壮大成熟增大了后续的创新创业的难度</a:t>
            </a:r>
            <a:endParaRPr lang="en-US" altLang="zh-CN" dirty="0"/>
          </a:p>
          <a:p>
            <a:pPr lvl="1"/>
            <a:r>
              <a:rPr lang="zh-CN" altLang="en-US" dirty="0"/>
              <a:t>平台导流、补贴、跟进</a:t>
            </a:r>
            <a:endParaRPr lang="en-US" altLang="zh-CN" dirty="0"/>
          </a:p>
          <a:p>
            <a:pPr lvl="2"/>
            <a:r>
              <a:rPr lang="zh-CN" altLang="en-US" dirty="0"/>
              <a:t>以及属于先发者的额外技术、资金、社会关系优势</a:t>
            </a:r>
            <a:endParaRPr lang="en-US" altLang="zh-CN" dirty="0"/>
          </a:p>
          <a:p>
            <a:endParaRPr lang="en-US" altLang="zh-CN" sz="500" dirty="0"/>
          </a:p>
          <a:p>
            <a:r>
              <a:rPr lang="zh-CN" altLang="en-US" dirty="0"/>
              <a:t>机遇何在？</a:t>
            </a:r>
            <a:endParaRPr lang="en-US" altLang="zh-CN" dirty="0"/>
          </a:p>
          <a:p>
            <a:pPr lvl="1"/>
            <a:r>
              <a:rPr lang="zh-CN" altLang="en-US" dirty="0"/>
              <a:t>颠覆性的技术升级</a:t>
            </a:r>
            <a:endParaRPr lang="en-US" altLang="zh-CN" dirty="0"/>
          </a:p>
          <a:p>
            <a:pPr lvl="2"/>
            <a:r>
              <a:rPr lang="en-US" altLang="zh-CN" dirty="0"/>
              <a:t>5g</a:t>
            </a:r>
            <a:r>
              <a:rPr lang="zh-CN" altLang="en-US" dirty="0"/>
              <a:t>：全球一万多</a:t>
            </a:r>
            <a:r>
              <a:rPr lang="en-US" altLang="zh-CN" dirty="0"/>
              <a:t>5g 2b</a:t>
            </a:r>
            <a:r>
              <a:rPr lang="zh-CN" altLang="en-US" dirty="0"/>
              <a:t>项目，超一半在中国 </a:t>
            </a:r>
            <a:r>
              <a:rPr lang="en-US" altLang="zh-CN" dirty="0"/>
              <a:t>– 10ms + 4.6Gbps </a:t>
            </a:r>
            <a:r>
              <a:rPr lang="zh-CN" altLang="en-US" dirty="0"/>
              <a:t>（</a:t>
            </a:r>
            <a:r>
              <a:rPr lang="en-US" altLang="zh-CN" strike="sngStrike" dirty="0"/>
              <a:t>not Meta now</a:t>
            </a:r>
            <a:r>
              <a:rPr lang="zh-CN" altLang="en-US" dirty="0"/>
              <a:t>）</a:t>
            </a:r>
            <a:endParaRPr lang="en-US" altLang="zh-CN" dirty="0"/>
          </a:p>
          <a:p>
            <a:pPr lvl="1"/>
            <a:r>
              <a:rPr lang="zh-CN" altLang="en-US" dirty="0"/>
              <a:t>更多赛道（领域）的开拓</a:t>
            </a:r>
            <a:endParaRPr lang="en-US" altLang="zh-CN" dirty="0"/>
          </a:p>
          <a:p>
            <a:pPr lvl="2"/>
            <a:r>
              <a:rPr lang="zh-CN" altLang="en-US" dirty="0"/>
              <a:t>对传统领域的“降维”</a:t>
            </a:r>
            <a:endParaRPr lang="en-US" altLang="zh-CN" dirty="0"/>
          </a:p>
          <a:p>
            <a:pPr lvl="2"/>
            <a:r>
              <a:rPr lang="zh-CN" altLang="en-US" dirty="0"/>
              <a:t>次世代人群的消费习惯更迭</a:t>
            </a:r>
            <a:endParaRPr lang="en-US" altLang="zh-CN" dirty="0"/>
          </a:p>
          <a:p>
            <a:pPr lvl="2"/>
            <a:r>
              <a:rPr lang="zh-CN" altLang="en-US" b="1" dirty="0">
                <a:solidFill>
                  <a:srgbClr val="FF0000"/>
                </a:solidFill>
              </a:rPr>
              <a:t>进一步的、极致的客户细分</a:t>
            </a:r>
            <a:endParaRPr lang="en-US" altLang="zh-CN" b="1" dirty="0">
              <a:solidFill>
                <a:srgbClr val="FF0000"/>
              </a:solidFill>
            </a:endParaRPr>
          </a:p>
          <a:p>
            <a:pPr lvl="3"/>
            <a:r>
              <a:rPr lang="zh-CN" altLang="en-US" b="1" dirty="0">
                <a:solidFill>
                  <a:srgbClr val="FF0000"/>
                </a:solidFill>
              </a:rPr>
              <a:t>支撑原理：长尾商业模式</a:t>
            </a:r>
            <a:endParaRPr lang="en-US" altLang="zh-CN" b="1" dirty="0">
              <a:solidFill>
                <a:srgbClr val="FF0000"/>
              </a:solidFill>
            </a:endParaRPr>
          </a:p>
          <a:p>
            <a:pPr lvl="4"/>
            <a:endParaRPr lang="zh-CN" altLang="en-US" dirty="0"/>
          </a:p>
        </p:txBody>
      </p:sp>
      <p:pic>
        <p:nvPicPr>
          <p:cNvPr id="4" name="图片 3">
            <a:extLst>
              <a:ext uri="{FF2B5EF4-FFF2-40B4-BE49-F238E27FC236}">
                <a16:creationId xmlns:a16="http://schemas.microsoft.com/office/drawing/2014/main" id="{7C261041-B654-485E-906F-595CD7C6967C}"/>
              </a:ext>
            </a:extLst>
          </p:cNvPr>
          <p:cNvPicPr>
            <a:picLocks noChangeAspect="1"/>
          </p:cNvPicPr>
          <p:nvPr/>
        </p:nvPicPr>
        <p:blipFill>
          <a:blip r:embed="rId2"/>
          <a:stretch>
            <a:fillRect/>
          </a:stretch>
        </p:blipFill>
        <p:spPr>
          <a:xfrm>
            <a:off x="4732359" y="1825625"/>
            <a:ext cx="4202919" cy="4051816"/>
          </a:xfrm>
          <a:prstGeom prst="rect">
            <a:avLst/>
          </a:prstGeom>
        </p:spPr>
      </p:pic>
    </p:spTree>
    <p:extLst>
      <p:ext uri="{BB962C8B-B14F-4D97-AF65-F5344CB8AC3E}">
        <p14:creationId xmlns:p14="http://schemas.microsoft.com/office/powerpoint/2010/main" val="279981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2E0B-1B61-4013-912D-8B45230070CB}"/>
              </a:ext>
            </a:extLst>
          </p:cNvPr>
          <p:cNvSpPr>
            <a:spLocks noGrp="1"/>
          </p:cNvSpPr>
          <p:nvPr>
            <p:ph type="title"/>
          </p:nvPr>
        </p:nvSpPr>
        <p:spPr/>
        <p:txBody>
          <a:bodyPr/>
          <a:lstStyle/>
          <a:p>
            <a:r>
              <a:rPr lang="zh-CN" altLang="en-US" dirty="0"/>
              <a:t>平台与长尾商业模式补充：</a:t>
            </a:r>
            <a:r>
              <a:rPr lang="en-US" altLang="zh-CN" dirty="0"/>
              <a:t>Switch</a:t>
            </a:r>
            <a:r>
              <a:rPr lang="zh-CN" altLang="en-US" dirty="0"/>
              <a:t>时代的任天堂</a:t>
            </a:r>
          </a:p>
        </p:txBody>
      </p:sp>
      <p:sp>
        <p:nvSpPr>
          <p:cNvPr id="3" name="内容占位符 2">
            <a:extLst>
              <a:ext uri="{FF2B5EF4-FFF2-40B4-BE49-F238E27FC236}">
                <a16:creationId xmlns:a16="http://schemas.microsoft.com/office/drawing/2014/main" id="{945D0B09-A6A1-44F7-A5C1-A995F8F60F56}"/>
              </a:ext>
            </a:extLst>
          </p:cNvPr>
          <p:cNvSpPr>
            <a:spLocks noGrp="1"/>
          </p:cNvSpPr>
          <p:nvPr>
            <p:ph idx="1"/>
          </p:nvPr>
        </p:nvSpPr>
        <p:spPr>
          <a:xfrm>
            <a:off x="559077" y="1690689"/>
            <a:ext cx="8167480" cy="5067920"/>
          </a:xfrm>
        </p:spPr>
        <p:txBody>
          <a:bodyPr>
            <a:normAutofit fontScale="70000" lnSpcReduction="20000"/>
          </a:bodyPr>
          <a:lstStyle/>
          <a:p>
            <a:r>
              <a:rPr lang="zh-CN" altLang="en-US" dirty="0"/>
              <a:t>背景</a:t>
            </a:r>
            <a:endParaRPr lang="en-US" altLang="zh-CN" dirty="0"/>
          </a:p>
          <a:p>
            <a:pPr lvl="1"/>
            <a:r>
              <a:rPr lang="en-US" altLang="zh-CN" sz="2600" dirty="0"/>
              <a:t>08</a:t>
            </a:r>
            <a:r>
              <a:rPr lang="zh-CN" altLang="en-US" sz="2600" dirty="0"/>
              <a:t>年之后主机市场萎靡，</a:t>
            </a:r>
            <a:r>
              <a:rPr lang="en-US" altLang="zh-CN" sz="2600" dirty="0"/>
              <a:t>12</a:t>
            </a:r>
            <a:r>
              <a:rPr lang="zh-CN" altLang="en-US" sz="2600" dirty="0"/>
              <a:t>年之后手游市场风靡（</a:t>
            </a:r>
            <a:r>
              <a:rPr lang="en-US" altLang="zh-CN" sz="2600" dirty="0"/>
              <a:t>Supercell</a:t>
            </a:r>
            <a:r>
              <a:rPr lang="zh-CN" altLang="en-US" sz="2600" dirty="0"/>
              <a:t>）</a:t>
            </a:r>
            <a:endParaRPr lang="en-US" altLang="zh-CN" sz="2600" dirty="0"/>
          </a:p>
          <a:p>
            <a:pPr lvl="1"/>
            <a:r>
              <a:rPr lang="en-US" altLang="zh-CN" sz="2600" dirty="0"/>
              <a:t>13</a:t>
            </a:r>
            <a:r>
              <a:rPr lang="zh-CN" altLang="en-US" sz="2600" dirty="0"/>
              <a:t>年日本手游市场规模</a:t>
            </a:r>
            <a:r>
              <a:rPr lang="en-US" altLang="zh-CN" sz="2600" dirty="0"/>
              <a:t>5000</a:t>
            </a:r>
            <a:r>
              <a:rPr lang="zh-CN" altLang="en-US" sz="2600" dirty="0"/>
              <a:t>亿日元，超越主机</a:t>
            </a:r>
            <a:r>
              <a:rPr lang="en-US" altLang="zh-CN" sz="2600" dirty="0"/>
              <a:t>+</a:t>
            </a:r>
            <a:r>
              <a:rPr lang="zh-CN" altLang="en-US" sz="2600" dirty="0"/>
              <a:t>主机游戏</a:t>
            </a:r>
            <a:endParaRPr lang="en-US" altLang="zh-CN" sz="2600" dirty="0"/>
          </a:p>
          <a:p>
            <a:pPr lvl="1"/>
            <a:r>
              <a:rPr lang="en-US" altLang="zh-CN" sz="2600" dirty="0"/>
              <a:t>2014</a:t>
            </a:r>
            <a:r>
              <a:rPr lang="zh-CN" altLang="en-US" sz="2600" dirty="0"/>
              <a:t>年智能手机上市</a:t>
            </a:r>
            <a:r>
              <a:rPr lang="en-US" altLang="zh-CN" sz="2600" dirty="0"/>
              <a:t>12.4</a:t>
            </a:r>
            <a:r>
              <a:rPr lang="zh-CN" altLang="en-US" sz="2600" dirty="0"/>
              <a:t>亿部，</a:t>
            </a:r>
            <a:r>
              <a:rPr lang="en-US" altLang="zh-CN" sz="2600" dirty="0"/>
              <a:t>NDS/3DS 10</a:t>
            </a:r>
            <a:r>
              <a:rPr lang="zh-CN" altLang="en-US" sz="2600" dirty="0"/>
              <a:t>年累计</a:t>
            </a:r>
            <a:r>
              <a:rPr lang="en-US" altLang="zh-CN" sz="2600" dirty="0"/>
              <a:t>2</a:t>
            </a:r>
            <a:r>
              <a:rPr lang="zh-CN" altLang="en-US" sz="2600" dirty="0"/>
              <a:t>亿，</a:t>
            </a:r>
            <a:r>
              <a:rPr lang="en-US" altLang="zh-CN" sz="2600" dirty="0"/>
              <a:t>Wii/Wii U 1</a:t>
            </a:r>
            <a:r>
              <a:rPr lang="zh-CN" altLang="en-US" sz="2600" dirty="0"/>
              <a:t>亿</a:t>
            </a:r>
            <a:endParaRPr lang="en-US" altLang="zh-CN" sz="2600" dirty="0"/>
          </a:p>
          <a:p>
            <a:pPr lvl="1"/>
            <a:r>
              <a:rPr lang="en-US" altLang="zh-CN" sz="2600" dirty="0"/>
              <a:t>3DS</a:t>
            </a:r>
            <a:r>
              <a:rPr lang="zh-CN" altLang="en-US" sz="2600" dirty="0"/>
              <a:t>与</a:t>
            </a:r>
            <a:r>
              <a:rPr lang="en-US" altLang="zh-CN" sz="2600" dirty="0"/>
              <a:t>Wii U</a:t>
            </a:r>
            <a:r>
              <a:rPr lang="zh-CN" altLang="en-US" sz="2600" dirty="0"/>
              <a:t>不成功导致任天堂从</a:t>
            </a:r>
            <a:r>
              <a:rPr lang="en-US" altLang="zh-CN" sz="2600" dirty="0"/>
              <a:t>12</a:t>
            </a:r>
            <a:r>
              <a:rPr lang="zh-CN" altLang="en-US" sz="2600" dirty="0"/>
              <a:t>年</a:t>
            </a:r>
            <a:r>
              <a:rPr lang="en-US" altLang="zh-CN" sz="2600" dirty="0"/>
              <a:t>3</a:t>
            </a:r>
            <a:r>
              <a:rPr lang="zh-CN" altLang="en-US" sz="2600" dirty="0"/>
              <a:t>月开始连续亏损三年</a:t>
            </a:r>
            <a:endParaRPr lang="en-US" altLang="zh-CN" sz="2600" dirty="0"/>
          </a:p>
          <a:p>
            <a:endParaRPr lang="en-US" altLang="zh-CN" sz="200" dirty="0"/>
          </a:p>
          <a:p>
            <a:r>
              <a:rPr lang="zh-CN" altLang="en-US" dirty="0"/>
              <a:t>求解思路：拥抱智能手机</a:t>
            </a:r>
            <a:endParaRPr lang="en-US" altLang="zh-CN" dirty="0"/>
          </a:p>
          <a:p>
            <a:pPr lvl="1"/>
            <a:r>
              <a:rPr lang="zh-CN" altLang="en-US" sz="2600" dirty="0"/>
              <a:t>万代南梦宫释放高达与海贼王</a:t>
            </a:r>
            <a:r>
              <a:rPr lang="en-US" altLang="zh-CN" sz="2600" dirty="0"/>
              <a:t>IP</a:t>
            </a:r>
            <a:r>
              <a:rPr lang="zh-CN" altLang="en-US" sz="2600" dirty="0"/>
              <a:t>，通过手游获得收益</a:t>
            </a:r>
            <a:endParaRPr lang="en-US" altLang="zh-CN" sz="2600" dirty="0"/>
          </a:p>
          <a:p>
            <a:pPr lvl="1"/>
            <a:r>
              <a:rPr lang="zh-CN" altLang="en-US" sz="2600" dirty="0"/>
              <a:t>做了类似尝试（累积</a:t>
            </a:r>
            <a:r>
              <a:rPr lang="en-US" altLang="zh-CN" sz="2600" dirty="0"/>
              <a:t>10</a:t>
            </a:r>
            <a:r>
              <a:rPr lang="zh-CN" altLang="en-US" sz="2600" dirty="0"/>
              <a:t>亿美元）：火焰纹章手游版（</a:t>
            </a:r>
            <a:r>
              <a:rPr lang="en-US" altLang="zh-CN" sz="2600" dirty="0"/>
              <a:t>4%</a:t>
            </a:r>
            <a:r>
              <a:rPr lang="zh-CN" altLang="en-US" sz="2600" dirty="0"/>
              <a:t>下载量，</a:t>
            </a:r>
            <a:r>
              <a:rPr lang="en-US" altLang="zh-CN" sz="2600" dirty="0"/>
              <a:t>6.56</a:t>
            </a:r>
            <a:r>
              <a:rPr lang="zh-CN" altLang="en-US" sz="2600" dirty="0"/>
              <a:t>亿美元）与马里奥</a:t>
            </a:r>
            <a:endParaRPr lang="en-US" altLang="zh-CN" sz="2600" dirty="0"/>
          </a:p>
          <a:p>
            <a:endParaRPr lang="en-US" altLang="zh-CN" sz="200" dirty="0"/>
          </a:p>
          <a:p>
            <a:r>
              <a:rPr lang="zh-CN" altLang="en-US" dirty="0"/>
              <a:t>结果</a:t>
            </a:r>
            <a:endParaRPr lang="en-US" altLang="zh-CN" dirty="0"/>
          </a:p>
          <a:p>
            <a:pPr lvl="1"/>
            <a:r>
              <a:rPr lang="en-US" altLang="zh-CN" sz="2600" dirty="0"/>
              <a:t>Switch</a:t>
            </a:r>
            <a:r>
              <a:rPr lang="zh-CN" altLang="en-US" sz="2600" dirty="0"/>
              <a:t>大获成功且平台开放性增强：搭载王者荣耀与暗黑</a:t>
            </a:r>
            <a:r>
              <a:rPr lang="en-US" altLang="zh-CN" sz="2600" dirty="0"/>
              <a:t>3</a:t>
            </a:r>
            <a:r>
              <a:rPr lang="zh-CN" altLang="en-US" sz="2600" dirty="0"/>
              <a:t>，支持自制游戏平台（受限于成本往往也是重创意、弱技术），国行腾讯全家桶（也可视作腾讯平台的拓展）</a:t>
            </a:r>
            <a:endParaRPr lang="en-US" altLang="zh-CN" sz="2600" dirty="0"/>
          </a:p>
          <a:p>
            <a:pPr lvl="1"/>
            <a:r>
              <a:rPr lang="zh-CN" altLang="en-US" sz="2600" dirty="0"/>
              <a:t>自身</a:t>
            </a:r>
            <a:r>
              <a:rPr lang="en-US" altLang="zh-CN" sz="2600" dirty="0"/>
              <a:t>IP</a:t>
            </a:r>
            <a:r>
              <a:rPr lang="zh-CN" altLang="en-US" sz="2600" dirty="0"/>
              <a:t>依然保留（第一方开发马里奥、塞尔达，第二方开发火焰纹章）</a:t>
            </a:r>
            <a:endParaRPr lang="en-US" altLang="zh-CN" sz="2600" dirty="0"/>
          </a:p>
          <a:p>
            <a:pPr lvl="1"/>
            <a:r>
              <a:rPr lang="zh-CN" altLang="en-US" sz="2600" dirty="0"/>
              <a:t>对</a:t>
            </a:r>
            <a:r>
              <a:rPr lang="en-US" altLang="zh-CN" sz="2600" dirty="0"/>
              <a:t>Switch</a:t>
            </a:r>
            <a:r>
              <a:rPr lang="zh-CN" altLang="en-US" sz="2600" dirty="0"/>
              <a:t>平台的拓展：</a:t>
            </a:r>
            <a:r>
              <a:rPr lang="en-US" altLang="zh-CN" sz="2600" dirty="0" err="1"/>
              <a:t>Labo</a:t>
            </a:r>
            <a:r>
              <a:rPr lang="zh-CN" altLang="en-US" sz="2600" dirty="0"/>
              <a:t>，健身环大冒险，</a:t>
            </a:r>
            <a:r>
              <a:rPr lang="en-US" altLang="zh-CN" sz="2600" dirty="0"/>
              <a:t>Switch Lite</a:t>
            </a:r>
            <a:r>
              <a:rPr lang="zh-CN" altLang="en-US" sz="2600" dirty="0"/>
              <a:t>（便携主机场景）</a:t>
            </a:r>
            <a:endParaRPr lang="en-US" altLang="zh-CN" sz="2600" dirty="0"/>
          </a:p>
          <a:p>
            <a:endParaRPr lang="en-US" altLang="zh-CN" sz="100" dirty="0"/>
          </a:p>
          <a:p>
            <a:r>
              <a:rPr lang="zh-CN" altLang="en-US" dirty="0"/>
              <a:t>腾讯：游戏大厅</a:t>
            </a:r>
            <a:r>
              <a:rPr lang="en-US" altLang="zh-CN" dirty="0"/>
              <a:t>-CF/DNF/LOL-</a:t>
            </a:r>
            <a:r>
              <a:rPr lang="zh-CN" altLang="en-US" b="1" dirty="0">
                <a:solidFill>
                  <a:srgbClr val="00B050"/>
                </a:solidFill>
              </a:rPr>
              <a:t>手机游戏</a:t>
            </a:r>
            <a:r>
              <a:rPr lang="en-US" altLang="zh-CN" dirty="0"/>
              <a:t>-</a:t>
            </a:r>
            <a:r>
              <a:rPr lang="en-US" altLang="zh-CN" b="1" dirty="0" err="1">
                <a:solidFill>
                  <a:srgbClr val="FF0000"/>
                </a:solidFill>
              </a:rPr>
              <a:t>Wegame</a:t>
            </a:r>
            <a:r>
              <a:rPr lang="en-US" altLang="zh-CN" b="1" dirty="0">
                <a:solidFill>
                  <a:srgbClr val="FF0000"/>
                </a:solidFill>
              </a:rPr>
              <a:t>-</a:t>
            </a:r>
            <a:r>
              <a:rPr lang="zh-CN" altLang="en-US" b="1" dirty="0">
                <a:solidFill>
                  <a:srgbClr val="FF0000"/>
                </a:solidFill>
              </a:rPr>
              <a:t>国行</a:t>
            </a:r>
            <a:r>
              <a:rPr lang="en-US" altLang="zh-CN" b="1" dirty="0">
                <a:solidFill>
                  <a:srgbClr val="FF0000"/>
                </a:solidFill>
              </a:rPr>
              <a:t>Switch</a:t>
            </a:r>
            <a:r>
              <a:rPr lang="zh-CN" altLang="en-US" dirty="0"/>
              <a:t>（在线商店游戏数</a:t>
            </a:r>
            <a:r>
              <a:rPr lang="en-US" altLang="zh-CN" dirty="0"/>
              <a:t>1</a:t>
            </a:r>
            <a:r>
              <a:rPr lang="zh-CN" altLang="en-US" dirty="0"/>
              <a:t>，可装腾讯系应用如腾讯音乐、腾讯视频等）</a:t>
            </a:r>
            <a:endParaRPr lang="en-US" altLang="zh-CN" dirty="0"/>
          </a:p>
        </p:txBody>
      </p:sp>
    </p:spTree>
    <p:extLst>
      <p:ext uri="{BB962C8B-B14F-4D97-AF65-F5344CB8AC3E}">
        <p14:creationId xmlns:p14="http://schemas.microsoft.com/office/powerpoint/2010/main" val="422506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 calcmode="lin" valueType="num">
                                      <p:cBhvr additive="base">
                                        <p:cTn id="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247B2-DDDC-DF5B-7D86-BDCD2CF3085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DCEDEF1-9B49-3D8C-1CDE-A83CDB07A18F}"/>
              </a:ext>
            </a:extLst>
          </p:cNvPr>
          <p:cNvSpPr>
            <a:spLocks noGrp="1"/>
          </p:cNvSpPr>
          <p:nvPr>
            <p:ph type="title"/>
          </p:nvPr>
        </p:nvSpPr>
        <p:spPr/>
        <p:txBody>
          <a:bodyPr/>
          <a:lstStyle/>
          <a:p>
            <a:r>
              <a:rPr lang="zh-CN" altLang="en-US" dirty="0"/>
              <a:t>典型商业模式分类</a:t>
            </a:r>
          </a:p>
        </p:txBody>
      </p:sp>
      <p:sp>
        <p:nvSpPr>
          <p:cNvPr id="3" name="内容占位符 2">
            <a:extLst>
              <a:ext uri="{FF2B5EF4-FFF2-40B4-BE49-F238E27FC236}">
                <a16:creationId xmlns:a16="http://schemas.microsoft.com/office/drawing/2014/main" id="{9B659D60-6523-7760-D1AD-C5EFDB03A558}"/>
              </a:ext>
            </a:extLst>
          </p:cNvPr>
          <p:cNvSpPr>
            <a:spLocks noGrp="1"/>
          </p:cNvSpPr>
          <p:nvPr>
            <p:ph idx="1"/>
          </p:nvPr>
        </p:nvSpPr>
        <p:spPr/>
        <p:txBody>
          <a:bodyPr>
            <a:normAutofit/>
          </a:bodyPr>
          <a:lstStyle/>
          <a:p>
            <a:r>
              <a:rPr lang="zh-CN" altLang="en-US" dirty="0"/>
              <a:t>“（讨论）建筑风格的意义在于捕获建筑设计的理念，将其作为典型的、可重复使用的描述”</a:t>
            </a:r>
            <a:endParaRPr lang="en-US" altLang="zh-CN" dirty="0"/>
          </a:p>
          <a:p>
            <a:endParaRPr lang="en-US" altLang="zh-CN" dirty="0"/>
          </a:p>
          <a:p>
            <a:r>
              <a:rPr lang="zh-CN" altLang="en-US" dirty="0"/>
              <a:t>本课程关注的五类商业模式</a:t>
            </a:r>
            <a:endParaRPr lang="en-US" altLang="zh-CN" dirty="0"/>
          </a:p>
          <a:p>
            <a:pPr lvl="1"/>
            <a:r>
              <a:rPr lang="zh-CN" altLang="en-US" i="1" dirty="0"/>
              <a:t>多边商业模式（</a:t>
            </a:r>
            <a:r>
              <a:rPr lang="en-US" altLang="zh-CN" i="1" dirty="0"/>
              <a:t>Multisided</a:t>
            </a:r>
            <a:r>
              <a:rPr lang="zh-CN" altLang="en-US" i="1" dirty="0"/>
              <a:t>）</a:t>
            </a:r>
            <a:endParaRPr lang="en-US" altLang="zh-CN" i="1" dirty="0"/>
          </a:p>
          <a:p>
            <a:pPr lvl="1"/>
            <a:r>
              <a:rPr lang="zh-CN" altLang="en-US" i="1" dirty="0"/>
              <a:t>免费商业模式（</a:t>
            </a:r>
            <a:r>
              <a:rPr lang="en-US" altLang="zh-CN" i="1" dirty="0"/>
              <a:t>Free</a:t>
            </a:r>
            <a:r>
              <a:rPr lang="zh-CN" altLang="en-US" i="1" dirty="0"/>
              <a:t>）</a:t>
            </a:r>
          </a:p>
          <a:p>
            <a:pPr lvl="1"/>
            <a:r>
              <a:rPr lang="zh-CN" altLang="en-US" dirty="0">
                <a:solidFill>
                  <a:srgbClr val="FF0000"/>
                </a:solidFill>
              </a:rPr>
              <a:t>长尾商业模式（</a:t>
            </a:r>
            <a:r>
              <a:rPr lang="en-US" altLang="zh-CN" dirty="0">
                <a:solidFill>
                  <a:srgbClr val="FF0000"/>
                </a:solidFill>
              </a:rPr>
              <a:t>Long-tail</a:t>
            </a:r>
            <a:r>
              <a:rPr lang="zh-CN" altLang="en-US" dirty="0">
                <a:solidFill>
                  <a:srgbClr val="FF0000"/>
                </a:solidFill>
              </a:rPr>
              <a:t>）</a:t>
            </a:r>
            <a:endParaRPr lang="en-US" altLang="zh-CN" dirty="0">
              <a:solidFill>
                <a:srgbClr val="FF0000"/>
              </a:solidFill>
            </a:endParaRPr>
          </a:p>
          <a:p>
            <a:pPr lvl="1"/>
            <a:r>
              <a:rPr lang="zh-CN" altLang="en-US" b="1" dirty="0"/>
              <a:t>开放式的商业模式（</a:t>
            </a:r>
            <a:r>
              <a:rPr lang="en-US" altLang="zh-CN" b="1" dirty="0"/>
              <a:t>Open</a:t>
            </a:r>
            <a:r>
              <a:rPr lang="zh-CN" altLang="en-US" b="1" dirty="0"/>
              <a:t>）</a:t>
            </a:r>
            <a:endParaRPr lang="en-US" altLang="zh-CN" b="1" dirty="0"/>
          </a:p>
          <a:p>
            <a:pPr lvl="1"/>
            <a:r>
              <a:rPr lang="zh-CN" altLang="en-US" b="1" dirty="0"/>
              <a:t>分拆商业模式（</a:t>
            </a:r>
            <a:r>
              <a:rPr lang="en-US" altLang="zh-CN" b="1" dirty="0"/>
              <a:t>Unbundled</a:t>
            </a:r>
            <a:r>
              <a:rPr lang="zh-CN" altLang="en-US" b="1" dirty="0"/>
              <a:t>）</a:t>
            </a:r>
            <a:endParaRPr lang="en-US" altLang="zh-CN" b="1" dirty="0"/>
          </a:p>
        </p:txBody>
      </p:sp>
    </p:spTree>
    <p:extLst>
      <p:ext uri="{BB962C8B-B14F-4D97-AF65-F5344CB8AC3E}">
        <p14:creationId xmlns:p14="http://schemas.microsoft.com/office/powerpoint/2010/main" val="4049815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E5BF8-54EA-404E-B497-553FA3B8CA8A}"/>
              </a:ext>
            </a:extLst>
          </p:cNvPr>
          <p:cNvSpPr>
            <a:spLocks noGrp="1"/>
          </p:cNvSpPr>
          <p:nvPr>
            <p:ph type="title"/>
          </p:nvPr>
        </p:nvSpPr>
        <p:spPr/>
        <p:txBody>
          <a:bodyPr/>
          <a:lstStyle/>
          <a:p>
            <a:r>
              <a:rPr lang="zh-CN" altLang="en-US" dirty="0"/>
              <a:t>分拆商业模式：商业版的“关注分离”</a:t>
            </a:r>
          </a:p>
        </p:txBody>
      </p:sp>
      <p:sp>
        <p:nvSpPr>
          <p:cNvPr id="3" name="内容占位符 2">
            <a:extLst>
              <a:ext uri="{FF2B5EF4-FFF2-40B4-BE49-F238E27FC236}">
                <a16:creationId xmlns:a16="http://schemas.microsoft.com/office/drawing/2014/main" id="{5FEC2265-F0B6-499B-8080-66C8D7EBF20B}"/>
              </a:ext>
            </a:extLst>
          </p:cNvPr>
          <p:cNvSpPr>
            <a:spLocks noGrp="1"/>
          </p:cNvSpPr>
          <p:nvPr>
            <p:ph idx="1"/>
          </p:nvPr>
        </p:nvSpPr>
        <p:spPr>
          <a:xfrm>
            <a:off x="628650" y="1697487"/>
            <a:ext cx="7886700" cy="1373981"/>
          </a:xfrm>
        </p:spPr>
        <p:txBody>
          <a:bodyPr>
            <a:noAutofit/>
          </a:bodyPr>
          <a:lstStyle/>
          <a:p>
            <a:r>
              <a:rPr lang="zh-CN" altLang="en-US" sz="2000" dirty="0"/>
              <a:t>企业内部的三类规则：经济、竞争与文化</a:t>
            </a:r>
            <a:endParaRPr lang="en-US" altLang="zh-CN" sz="2000" dirty="0"/>
          </a:p>
          <a:p>
            <a:pPr lvl="1"/>
            <a:r>
              <a:rPr lang="zh-CN" altLang="en-US" sz="1800" dirty="0"/>
              <a:t>由此可以区分三种活动：客户关系管理、新产品开发、基础设施管理</a:t>
            </a:r>
            <a:endParaRPr lang="en-US" altLang="zh-CN" sz="1800" dirty="0"/>
          </a:p>
          <a:p>
            <a:pPr lvl="1"/>
            <a:r>
              <a:rPr lang="zh-CN" altLang="en-US" sz="1800" dirty="0"/>
              <a:t>活动对应三种价值信条：亲近顾客、产品领先、运营卓越</a:t>
            </a:r>
            <a:endParaRPr lang="en-US" altLang="zh-CN" sz="1800" dirty="0"/>
          </a:p>
          <a:p>
            <a:endParaRPr lang="en-US" altLang="zh-CN" sz="400" dirty="0"/>
          </a:p>
          <a:p>
            <a:r>
              <a:rPr lang="zh-CN" altLang="en-US" sz="2000" dirty="0"/>
              <a:t>三类活动驱动因素不同，彼此之间冲突，企业内部消长（难共赢）</a:t>
            </a:r>
            <a:endParaRPr lang="en-US" altLang="zh-CN" sz="2000" dirty="0"/>
          </a:p>
          <a:p>
            <a:pPr lvl="1"/>
            <a:r>
              <a:rPr lang="zh-CN" altLang="en-US" sz="1800" b="1" dirty="0"/>
              <a:t>解决方案：分拆！各自独立</a:t>
            </a:r>
          </a:p>
        </p:txBody>
      </p:sp>
      <p:graphicFrame>
        <p:nvGraphicFramePr>
          <p:cNvPr id="4" name="表格 3">
            <a:extLst>
              <a:ext uri="{FF2B5EF4-FFF2-40B4-BE49-F238E27FC236}">
                <a16:creationId xmlns:a16="http://schemas.microsoft.com/office/drawing/2014/main" id="{D34748B3-247C-42F2-A2A9-9F31063782F4}"/>
              </a:ext>
            </a:extLst>
          </p:cNvPr>
          <p:cNvGraphicFramePr>
            <a:graphicFrameLocks noGrp="1"/>
          </p:cNvGraphicFramePr>
          <p:nvPr/>
        </p:nvGraphicFramePr>
        <p:xfrm>
          <a:off x="790160" y="3649802"/>
          <a:ext cx="7563680" cy="3021421"/>
        </p:xfrm>
        <a:graphic>
          <a:graphicData uri="http://schemas.openxmlformats.org/drawingml/2006/table">
            <a:tbl>
              <a:tblPr firstRow="1" bandRow="1">
                <a:tableStyleId>{5C22544A-7EE6-4342-B048-85BDC9FD1C3A}</a:tableStyleId>
              </a:tblPr>
              <a:tblGrid>
                <a:gridCol w="1890920">
                  <a:extLst>
                    <a:ext uri="{9D8B030D-6E8A-4147-A177-3AD203B41FA5}">
                      <a16:colId xmlns:a16="http://schemas.microsoft.com/office/drawing/2014/main" val="675631102"/>
                    </a:ext>
                  </a:extLst>
                </a:gridCol>
                <a:gridCol w="1890920">
                  <a:extLst>
                    <a:ext uri="{9D8B030D-6E8A-4147-A177-3AD203B41FA5}">
                      <a16:colId xmlns:a16="http://schemas.microsoft.com/office/drawing/2014/main" val="730817536"/>
                    </a:ext>
                  </a:extLst>
                </a:gridCol>
                <a:gridCol w="1890920">
                  <a:extLst>
                    <a:ext uri="{9D8B030D-6E8A-4147-A177-3AD203B41FA5}">
                      <a16:colId xmlns:a16="http://schemas.microsoft.com/office/drawing/2014/main" val="2012726918"/>
                    </a:ext>
                  </a:extLst>
                </a:gridCol>
                <a:gridCol w="1890920">
                  <a:extLst>
                    <a:ext uri="{9D8B030D-6E8A-4147-A177-3AD203B41FA5}">
                      <a16:colId xmlns:a16="http://schemas.microsoft.com/office/drawing/2014/main" val="3263901958"/>
                    </a:ext>
                  </a:extLst>
                </a:gridCol>
              </a:tblGrid>
              <a:tr h="346801">
                <a:tc>
                  <a:txBody>
                    <a:bodyPr/>
                    <a:lstStyle/>
                    <a:p>
                      <a:endParaRPr lang="zh-CN" altLang="en-US" sz="1800" dirty="0"/>
                    </a:p>
                  </a:txBody>
                  <a:tcPr marL="68580" marR="68580" marT="34290" marB="34290"/>
                </a:tc>
                <a:tc>
                  <a:txBody>
                    <a:bodyPr/>
                    <a:lstStyle/>
                    <a:p>
                      <a:r>
                        <a:rPr lang="zh-CN" altLang="en-US" sz="1800" dirty="0"/>
                        <a:t>新产品开发</a:t>
                      </a:r>
                    </a:p>
                  </a:txBody>
                  <a:tcPr marL="68580" marR="68580" marT="34290" marB="34290"/>
                </a:tc>
                <a:tc>
                  <a:txBody>
                    <a:bodyPr/>
                    <a:lstStyle/>
                    <a:p>
                      <a:r>
                        <a:rPr lang="zh-CN" altLang="en-US" sz="1800" dirty="0"/>
                        <a:t>客户关系管理</a:t>
                      </a:r>
                    </a:p>
                  </a:txBody>
                  <a:tcPr marL="68580" marR="68580" marT="34290" marB="34290"/>
                </a:tc>
                <a:tc>
                  <a:txBody>
                    <a:bodyPr/>
                    <a:lstStyle/>
                    <a:p>
                      <a:r>
                        <a:rPr lang="zh-CN" altLang="en-US" sz="1800" dirty="0"/>
                        <a:t>基础设施管理</a:t>
                      </a:r>
                    </a:p>
                  </a:txBody>
                  <a:tcPr marL="68580" marR="68580" marT="34290" marB="34290"/>
                </a:tc>
                <a:extLst>
                  <a:ext uri="{0D108BD9-81ED-4DB2-BD59-A6C34878D82A}">
                    <a16:rowId xmlns:a16="http://schemas.microsoft.com/office/drawing/2014/main" val="3717883513"/>
                  </a:ext>
                </a:extLst>
              </a:tr>
              <a:tr h="871687">
                <a:tc>
                  <a:txBody>
                    <a:bodyPr/>
                    <a:lstStyle/>
                    <a:p>
                      <a:r>
                        <a:rPr lang="zh-CN" altLang="en-US" sz="1800" b="1" dirty="0"/>
                        <a:t>经济规则</a:t>
                      </a:r>
                    </a:p>
                  </a:txBody>
                  <a:tcPr marL="68580" marR="68580" marT="34290" marB="34290"/>
                </a:tc>
                <a:tc>
                  <a:txBody>
                    <a:bodyPr/>
                    <a:lstStyle/>
                    <a:p>
                      <a:r>
                        <a:rPr lang="zh-CN" altLang="en-US" sz="1800" dirty="0"/>
                        <a:t>早期市场，强调速度与高溢价</a:t>
                      </a:r>
                    </a:p>
                  </a:txBody>
                  <a:tcPr marL="68580" marR="68580" marT="34290" marB="34290"/>
                </a:tc>
                <a:tc>
                  <a:txBody>
                    <a:bodyPr/>
                    <a:lstStyle/>
                    <a:p>
                      <a:r>
                        <a:rPr lang="zh-CN" altLang="en-US" sz="1800" dirty="0"/>
                        <a:t>获客成本高，提高客单价，复用渠道</a:t>
                      </a:r>
                    </a:p>
                  </a:txBody>
                  <a:tcPr marL="68580" marR="68580" marT="34290" marB="34290"/>
                </a:tc>
                <a:tc>
                  <a:txBody>
                    <a:bodyPr/>
                    <a:lstStyle/>
                    <a:p>
                      <a:r>
                        <a:rPr lang="zh-CN" altLang="en-US" sz="1800" dirty="0"/>
                        <a:t>高产量平摊高固定成本，扩规模</a:t>
                      </a:r>
                    </a:p>
                  </a:txBody>
                  <a:tcPr marL="68580" marR="68580" marT="34290" marB="34290"/>
                </a:tc>
                <a:extLst>
                  <a:ext uri="{0D108BD9-81ED-4DB2-BD59-A6C34878D82A}">
                    <a16:rowId xmlns:a16="http://schemas.microsoft.com/office/drawing/2014/main" val="2941277733"/>
                  </a:ext>
                </a:extLst>
              </a:tr>
              <a:tr h="871687">
                <a:tc>
                  <a:txBody>
                    <a:bodyPr/>
                    <a:lstStyle/>
                    <a:p>
                      <a:r>
                        <a:rPr lang="zh-CN" altLang="en-US" sz="1800" b="1" dirty="0"/>
                        <a:t>竞争规则</a:t>
                      </a:r>
                    </a:p>
                  </a:txBody>
                  <a:tcPr marL="68580" marR="68580" marT="34290" marB="34290"/>
                </a:tc>
                <a:tc>
                  <a:txBody>
                    <a:bodyPr/>
                    <a:lstStyle/>
                    <a:p>
                      <a:r>
                        <a:rPr lang="zh-CN" altLang="en-US" sz="1800" dirty="0"/>
                        <a:t>能力之争：门槛低，小玩家多</a:t>
                      </a:r>
                    </a:p>
                  </a:txBody>
                  <a:tcPr marL="68580" marR="68580" marT="34290" marB="34290"/>
                </a:tc>
                <a:tc>
                  <a:txBody>
                    <a:bodyPr/>
                    <a:lstStyle/>
                    <a:p>
                      <a:r>
                        <a:rPr lang="zh-CN" altLang="en-US" sz="1800" dirty="0"/>
                        <a:t>范围之争：少量的大玩家主导市场（</a:t>
                      </a:r>
                      <a:r>
                        <a:rPr lang="en-US" altLang="zh-CN" sz="1800" dirty="0"/>
                        <a:t>7</a:t>
                      </a:r>
                      <a:r>
                        <a:rPr lang="zh-CN" altLang="en-US" sz="1800" dirty="0"/>
                        <a:t>：</a:t>
                      </a:r>
                      <a:r>
                        <a:rPr lang="en-US" altLang="zh-CN" sz="1800" dirty="0"/>
                        <a:t>2</a:t>
                      </a:r>
                      <a:r>
                        <a:rPr lang="zh-CN" altLang="en-US" sz="1800" dirty="0"/>
                        <a:t>：</a:t>
                      </a:r>
                      <a:r>
                        <a:rPr lang="en-US" altLang="zh-CN" sz="1800" dirty="0"/>
                        <a:t>1</a:t>
                      </a:r>
                      <a:r>
                        <a:rPr lang="zh-CN" altLang="en-US" sz="1800" dirty="0"/>
                        <a:t>）</a:t>
                      </a:r>
                    </a:p>
                  </a:txBody>
                  <a:tcPr marL="68580" marR="68580" marT="34290" marB="34290"/>
                </a:tc>
                <a:tc>
                  <a:txBody>
                    <a:bodyPr/>
                    <a:lstStyle/>
                    <a:p>
                      <a:r>
                        <a:rPr lang="zh-CN" altLang="en-US" sz="1800" dirty="0"/>
                        <a:t>规模之争：已经固化的大玩家市场（</a:t>
                      </a:r>
                      <a:r>
                        <a:rPr lang="en-US" altLang="zh-CN" sz="1800" dirty="0"/>
                        <a:t>9</a:t>
                      </a:r>
                      <a:r>
                        <a:rPr lang="zh-CN" altLang="en-US" sz="1800" dirty="0"/>
                        <a:t>：</a:t>
                      </a:r>
                      <a:r>
                        <a:rPr lang="en-US" altLang="zh-CN" sz="1800" dirty="0"/>
                        <a:t>1</a:t>
                      </a:r>
                      <a:r>
                        <a:rPr lang="zh-CN" altLang="en-US" sz="1800" dirty="0"/>
                        <a:t>）</a:t>
                      </a:r>
                    </a:p>
                  </a:txBody>
                  <a:tcPr marL="68580" marR="68580" marT="34290" marB="34290"/>
                </a:tc>
                <a:extLst>
                  <a:ext uri="{0D108BD9-81ED-4DB2-BD59-A6C34878D82A}">
                    <a16:rowId xmlns:a16="http://schemas.microsoft.com/office/drawing/2014/main" val="3936903234"/>
                  </a:ext>
                </a:extLst>
              </a:tr>
              <a:tr h="871687">
                <a:tc>
                  <a:txBody>
                    <a:bodyPr/>
                    <a:lstStyle/>
                    <a:p>
                      <a:r>
                        <a:rPr lang="zh-CN" altLang="en-US" sz="1800" b="1" dirty="0"/>
                        <a:t>文化规则</a:t>
                      </a:r>
                    </a:p>
                  </a:txBody>
                  <a:tcPr marL="68580" marR="68580" marT="34290" marB="34290"/>
                </a:tc>
                <a:tc>
                  <a:txBody>
                    <a:bodyPr/>
                    <a:lstStyle/>
                    <a:p>
                      <a:r>
                        <a:rPr lang="zh-CN" altLang="en-US" sz="1800" dirty="0"/>
                        <a:t>以员工为核心：呵护创意明星</a:t>
                      </a:r>
                    </a:p>
                  </a:txBody>
                  <a:tcPr marL="68580" marR="68580" marT="34290" marB="34290"/>
                </a:tc>
                <a:tc>
                  <a:txBody>
                    <a:bodyPr/>
                    <a:lstStyle/>
                    <a:p>
                      <a:r>
                        <a:rPr lang="zh-CN" altLang="en-US" sz="1800" dirty="0"/>
                        <a:t>高度服务导向：客户第一心态</a:t>
                      </a:r>
                    </a:p>
                  </a:txBody>
                  <a:tcPr marL="68580" marR="68580" marT="34290" marB="34290"/>
                </a:tc>
                <a:tc>
                  <a:txBody>
                    <a:bodyPr/>
                    <a:lstStyle/>
                    <a:p>
                      <a:r>
                        <a:rPr lang="zh-CN" altLang="en-US" sz="1800" dirty="0"/>
                        <a:t>聚焦成本：标准化、可预期、生产效率</a:t>
                      </a:r>
                    </a:p>
                  </a:txBody>
                  <a:tcPr marL="68580" marR="68580" marT="34290" marB="34290"/>
                </a:tc>
                <a:extLst>
                  <a:ext uri="{0D108BD9-81ED-4DB2-BD59-A6C34878D82A}">
                    <a16:rowId xmlns:a16="http://schemas.microsoft.com/office/drawing/2014/main" val="3142585449"/>
                  </a:ext>
                </a:extLst>
              </a:tr>
            </a:tbl>
          </a:graphicData>
        </a:graphic>
      </p:graphicFrame>
    </p:spTree>
    <p:extLst>
      <p:ext uri="{BB962C8B-B14F-4D97-AF65-F5344CB8AC3E}">
        <p14:creationId xmlns:p14="http://schemas.microsoft.com/office/powerpoint/2010/main" val="62669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81452-CEAB-4155-B757-BE96C28DC310}"/>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D1C20BD5-5F83-4825-BA89-A16265928ABB}"/>
              </a:ext>
            </a:extLst>
          </p:cNvPr>
          <p:cNvPicPr>
            <a:picLocks noChangeAspect="1"/>
          </p:cNvPicPr>
          <p:nvPr/>
        </p:nvPicPr>
        <p:blipFill>
          <a:blip r:embed="rId2"/>
          <a:stretch>
            <a:fillRect/>
          </a:stretch>
        </p:blipFill>
        <p:spPr>
          <a:xfrm>
            <a:off x="1058518" y="976520"/>
            <a:ext cx="7275443" cy="4996277"/>
          </a:xfrm>
          <a:prstGeom prst="rect">
            <a:avLst/>
          </a:prstGeom>
        </p:spPr>
      </p:pic>
      <p:sp>
        <p:nvSpPr>
          <p:cNvPr id="6" name="矩形 5">
            <a:extLst>
              <a:ext uri="{FF2B5EF4-FFF2-40B4-BE49-F238E27FC236}">
                <a16:creationId xmlns:a16="http://schemas.microsoft.com/office/drawing/2014/main" id="{31D517D2-1050-4419-87A1-D2C650B37C77}"/>
              </a:ext>
            </a:extLst>
          </p:cNvPr>
          <p:cNvSpPr/>
          <p:nvPr/>
        </p:nvSpPr>
        <p:spPr>
          <a:xfrm>
            <a:off x="5493855" y="1131096"/>
            <a:ext cx="1446143" cy="531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个人长期咨询与机构短期出售</a:t>
            </a:r>
          </a:p>
        </p:txBody>
      </p:sp>
      <p:sp>
        <p:nvSpPr>
          <p:cNvPr id="7" name="矩形 6">
            <a:extLst>
              <a:ext uri="{FF2B5EF4-FFF2-40B4-BE49-F238E27FC236}">
                <a16:creationId xmlns:a16="http://schemas.microsoft.com/office/drawing/2014/main" id="{A90850E9-BEFD-43CA-A17D-DAA4AE5722B3}"/>
              </a:ext>
            </a:extLst>
          </p:cNvPr>
          <p:cNvSpPr/>
          <p:nvPr/>
        </p:nvSpPr>
        <p:spPr>
          <a:xfrm>
            <a:off x="7065482" y="1594042"/>
            <a:ext cx="1626289" cy="531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出售产品给其它机构与本行内业务</a:t>
            </a:r>
          </a:p>
        </p:txBody>
      </p:sp>
      <p:sp>
        <p:nvSpPr>
          <p:cNvPr id="8" name="矩形 7">
            <a:extLst>
              <a:ext uri="{FF2B5EF4-FFF2-40B4-BE49-F238E27FC236}">
                <a16:creationId xmlns:a16="http://schemas.microsoft.com/office/drawing/2014/main" id="{87F49A04-A60D-4E46-8FA6-C0C75CD940A6}"/>
              </a:ext>
            </a:extLst>
          </p:cNvPr>
          <p:cNvSpPr/>
          <p:nvPr/>
        </p:nvSpPr>
        <p:spPr>
          <a:xfrm>
            <a:off x="7199660" y="4449057"/>
            <a:ext cx="1626289" cy="531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迫使理财顾问出售本行内部产品</a:t>
            </a:r>
          </a:p>
        </p:txBody>
      </p:sp>
      <p:sp>
        <p:nvSpPr>
          <p:cNvPr id="11" name="矩形 10">
            <a:extLst>
              <a:ext uri="{FF2B5EF4-FFF2-40B4-BE49-F238E27FC236}">
                <a16:creationId xmlns:a16="http://schemas.microsoft.com/office/drawing/2014/main" id="{60E1C1F4-D9BF-4B77-B3EE-E541A8ED7119}"/>
              </a:ext>
            </a:extLst>
          </p:cNvPr>
          <p:cNvSpPr/>
          <p:nvPr/>
        </p:nvSpPr>
        <p:spPr>
          <a:xfrm>
            <a:off x="3315946" y="4681332"/>
            <a:ext cx="1760467" cy="738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交易平台追求高效低成本，金融创新与业务咨询需要昂贵人才</a:t>
            </a:r>
          </a:p>
        </p:txBody>
      </p:sp>
      <p:sp>
        <p:nvSpPr>
          <p:cNvPr id="12" name="矩形 11">
            <a:extLst>
              <a:ext uri="{FF2B5EF4-FFF2-40B4-BE49-F238E27FC236}">
                <a16:creationId xmlns:a16="http://schemas.microsoft.com/office/drawing/2014/main" id="{FF61A31D-9E77-407D-A7B4-7F7D1A1B5885}"/>
              </a:ext>
            </a:extLst>
          </p:cNvPr>
          <p:cNvSpPr/>
          <p:nvPr/>
        </p:nvSpPr>
        <p:spPr>
          <a:xfrm>
            <a:off x="2945714" y="3697357"/>
            <a:ext cx="1760467" cy="516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单一银行交易量难以摊薄交易平台成本</a:t>
            </a:r>
          </a:p>
        </p:txBody>
      </p:sp>
      <p:sp>
        <p:nvSpPr>
          <p:cNvPr id="13" name="矩形 12">
            <a:extLst>
              <a:ext uri="{FF2B5EF4-FFF2-40B4-BE49-F238E27FC236}">
                <a16:creationId xmlns:a16="http://schemas.microsoft.com/office/drawing/2014/main" id="{60D1751D-0091-4F50-8F4A-58661E69629C}"/>
              </a:ext>
            </a:extLst>
          </p:cNvPr>
          <p:cNvSpPr/>
          <p:nvPr/>
        </p:nvSpPr>
        <p:spPr>
          <a:xfrm>
            <a:off x="3473106" y="1294494"/>
            <a:ext cx="1446143" cy="667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个人咨询与机构出售产品在产品周期上的不同</a:t>
            </a:r>
          </a:p>
        </p:txBody>
      </p:sp>
    </p:spTree>
    <p:extLst>
      <p:ext uri="{BB962C8B-B14F-4D97-AF65-F5344CB8AC3E}">
        <p14:creationId xmlns:p14="http://schemas.microsoft.com/office/powerpoint/2010/main" val="352501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51FC-E768-4D61-B9B6-9DD8C50C92D5}"/>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A3C75831-271B-40CD-996B-966465AC5F0C}"/>
              </a:ext>
            </a:extLst>
          </p:cNvPr>
          <p:cNvPicPr>
            <a:picLocks noChangeAspect="1"/>
          </p:cNvPicPr>
          <p:nvPr/>
        </p:nvPicPr>
        <p:blipFill>
          <a:blip r:embed="rId2"/>
          <a:stretch>
            <a:fillRect/>
          </a:stretch>
        </p:blipFill>
        <p:spPr>
          <a:xfrm>
            <a:off x="-68359" y="1380299"/>
            <a:ext cx="5091374" cy="3948316"/>
          </a:xfrm>
          <a:prstGeom prst="rect">
            <a:avLst/>
          </a:prstGeom>
        </p:spPr>
      </p:pic>
      <p:pic>
        <p:nvPicPr>
          <p:cNvPr id="5" name="图片 4">
            <a:extLst>
              <a:ext uri="{FF2B5EF4-FFF2-40B4-BE49-F238E27FC236}">
                <a16:creationId xmlns:a16="http://schemas.microsoft.com/office/drawing/2014/main" id="{6F7D0F5F-964D-4A64-8B64-DA89F04DDFAE}"/>
              </a:ext>
            </a:extLst>
          </p:cNvPr>
          <p:cNvPicPr>
            <a:picLocks noChangeAspect="1"/>
          </p:cNvPicPr>
          <p:nvPr/>
        </p:nvPicPr>
        <p:blipFill>
          <a:blip r:embed="rId3"/>
          <a:stretch>
            <a:fillRect/>
          </a:stretch>
        </p:blipFill>
        <p:spPr>
          <a:xfrm>
            <a:off x="4949687" y="857250"/>
            <a:ext cx="3332301" cy="5326485"/>
          </a:xfrm>
          <a:prstGeom prst="rect">
            <a:avLst/>
          </a:prstGeom>
        </p:spPr>
      </p:pic>
      <p:sp>
        <p:nvSpPr>
          <p:cNvPr id="6" name="矩形 5">
            <a:extLst>
              <a:ext uri="{FF2B5EF4-FFF2-40B4-BE49-F238E27FC236}">
                <a16:creationId xmlns:a16="http://schemas.microsoft.com/office/drawing/2014/main" id="{233391D9-A141-417E-B9C8-575CC8731C8E}"/>
              </a:ext>
            </a:extLst>
          </p:cNvPr>
          <p:cNvSpPr/>
          <p:nvPr/>
        </p:nvSpPr>
        <p:spPr>
          <a:xfrm>
            <a:off x="4393122" y="1065972"/>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设备生产商</a:t>
            </a:r>
          </a:p>
        </p:txBody>
      </p:sp>
      <p:sp>
        <p:nvSpPr>
          <p:cNvPr id="7" name="矩形 6">
            <a:extLst>
              <a:ext uri="{FF2B5EF4-FFF2-40B4-BE49-F238E27FC236}">
                <a16:creationId xmlns:a16="http://schemas.microsoft.com/office/drawing/2014/main" id="{98A584E0-C6EC-497F-A7AC-5840A3FEE380}"/>
              </a:ext>
            </a:extLst>
          </p:cNvPr>
          <p:cNvSpPr/>
          <p:nvPr/>
        </p:nvSpPr>
        <p:spPr>
          <a:xfrm>
            <a:off x="4393122" y="1682249"/>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铁塔公司</a:t>
            </a:r>
          </a:p>
        </p:txBody>
      </p:sp>
      <p:sp>
        <p:nvSpPr>
          <p:cNvPr id="8" name="矩形 7">
            <a:extLst>
              <a:ext uri="{FF2B5EF4-FFF2-40B4-BE49-F238E27FC236}">
                <a16:creationId xmlns:a16="http://schemas.microsoft.com/office/drawing/2014/main" id="{C70C93C8-8BB4-430F-8763-91DD65FB19EE}"/>
              </a:ext>
            </a:extLst>
          </p:cNvPr>
          <p:cNvSpPr/>
          <p:nvPr/>
        </p:nvSpPr>
        <p:spPr>
          <a:xfrm>
            <a:off x="4393123" y="2812724"/>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第三方运营商</a:t>
            </a:r>
          </a:p>
        </p:txBody>
      </p:sp>
      <p:sp>
        <p:nvSpPr>
          <p:cNvPr id="9" name="矩形 8">
            <a:extLst>
              <a:ext uri="{FF2B5EF4-FFF2-40B4-BE49-F238E27FC236}">
                <a16:creationId xmlns:a16="http://schemas.microsoft.com/office/drawing/2014/main" id="{AAB9ECB1-8BD6-45AA-AD38-550B390565C5}"/>
              </a:ext>
            </a:extLst>
          </p:cNvPr>
          <p:cNvSpPr/>
          <p:nvPr/>
        </p:nvSpPr>
        <p:spPr>
          <a:xfrm>
            <a:off x="4393122" y="3429000"/>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整合宽带电视</a:t>
            </a:r>
          </a:p>
        </p:txBody>
      </p:sp>
      <p:sp>
        <p:nvSpPr>
          <p:cNvPr id="10" name="矩形 9">
            <a:extLst>
              <a:ext uri="{FF2B5EF4-FFF2-40B4-BE49-F238E27FC236}">
                <a16:creationId xmlns:a16="http://schemas.microsoft.com/office/drawing/2014/main" id="{1A35119F-61D5-465C-A1C3-859CDD80FADC}"/>
              </a:ext>
            </a:extLst>
          </p:cNvPr>
          <p:cNvSpPr/>
          <p:nvPr/>
        </p:nvSpPr>
        <p:spPr>
          <a:xfrm>
            <a:off x="4393122" y="4633494"/>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地图、游戏、视频、音乐等</a:t>
            </a:r>
          </a:p>
        </p:txBody>
      </p:sp>
      <p:sp>
        <p:nvSpPr>
          <p:cNvPr id="11" name="矩形 10">
            <a:extLst>
              <a:ext uri="{FF2B5EF4-FFF2-40B4-BE49-F238E27FC236}">
                <a16:creationId xmlns:a16="http://schemas.microsoft.com/office/drawing/2014/main" id="{30D88547-8ABA-4F68-B26D-62781DC304BD}"/>
              </a:ext>
            </a:extLst>
          </p:cNvPr>
          <p:cNvSpPr/>
          <p:nvPr/>
        </p:nvSpPr>
        <p:spPr>
          <a:xfrm>
            <a:off x="4345885" y="5249770"/>
            <a:ext cx="1408872" cy="74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咪咕文化（</a:t>
            </a:r>
            <a:r>
              <a:rPr lang="en-US" altLang="zh-CN" sz="1350" dirty="0">
                <a:solidFill>
                  <a:prstClr val="white"/>
                </a:solidFill>
                <a:latin typeface="等线" panose="020F0502020204030204"/>
                <a:ea typeface="等线" panose="02010600030101010101" pitchFamily="2" charset="-122"/>
              </a:rPr>
              <a:t>5G</a:t>
            </a:r>
            <a:r>
              <a:rPr lang="zh-CN" altLang="en-US" sz="1350" dirty="0">
                <a:solidFill>
                  <a:prstClr val="white"/>
                </a:solidFill>
                <a:latin typeface="等线" panose="020F0502020204030204"/>
                <a:ea typeface="等线" panose="02010600030101010101" pitchFamily="2" charset="-122"/>
              </a:rPr>
              <a:t>下的超高清、视频彩铃、云游戏）</a:t>
            </a:r>
          </a:p>
        </p:txBody>
      </p:sp>
      <p:pic>
        <p:nvPicPr>
          <p:cNvPr id="12" name="图片 11">
            <a:extLst>
              <a:ext uri="{FF2B5EF4-FFF2-40B4-BE49-F238E27FC236}">
                <a16:creationId xmlns:a16="http://schemas.microsoft.com/office/drawing/2014/main" id="{4121885A-3376-4964-AA7F-101BBF9CB991}"/>
              </a:ext>
            </a:extLst>
          </p:cNvPr>
          <p:cNvPicPr>
            <a:picLocks noChangeAspect="1"/>
          </p:cNvPicPr>
          <p:nvPr/>
        </p:nvPicPr>
        <p:blipFill>
          <a:blip r:embed="rId4"/>
          <a:stretch>
            <a:fillRect/>
          </a:stretch>
        </p:blipFill>
        <p:spPr>
          <a:xfrm>
            <a:off x="2945286" y="2942897"/>
            <a:ext cx="5415241" cy="1176398"/>
          </a:xfrm>
          <a:prstGeom prst="rect">
            <a:avLst/>
          </a:prstGeom>
        </p:spPr>
      </p:pic>
      <p:pic>
        <p:nvPicPr>
          <p:cNvPr id="13" name="图片 12">
            <a:extLst>
              <a:ext uri="{FF2B5EF4-FFF2-40B4-BE49-F238E27FC236}">
                <a16:creationId xmlns:a16="http://schemas.microsoft.com/office/drawing/2014/main" id="{164EED23-D30A-40EC-AEC6-C4680B8749EF}"/>
              </a:ext>
            </a:extLst>
          </p:cNvPr>
          <p:cNvPicPr>
            <a:picLocks noChangeAspect="1"/>
          </p:cNvPicPr>
          <p:nvPr/>
        </p:nvPicPr>
        <p:blipFill>
          <a:blip r:embed="rId5"/>
          <a:stretch>
            <a:fillRect/>
          </a:stretch>
        </p:blipFill>
        <p:spPr>
          <a:xfrm>
            <a:off x="4194314" y="957463"/>
            <a:ext cx="4504910" cy="1851429"/>
          </a:xfrm>
          <a:prstGeom prst="rect">
            <a:avLst/>
          </a:prstGeom>
        </p:spPr>
      </p:pic>
      <p:pic>
        <p:nvPicPr>
          <p:cNvPr id="3" name="图片 2">
            <a:extLst>
              <a:ext uri="{FF2B5EF4-FFF2-40B4-BE49-F238E27FC236}">
                <a16:creationId xmlns:a16="http://schemas.microsoft.com/office/drawing/2014/main" id="{49F56C83-E8B1-4DAC-B638-B528ECD86091}"/>
              </a:ext>
            </a:extLst>
          </p:cNvPr>
          <p:cNvPicPr>
            <a:picLocks noChangeAspect="1"/>
          </p:cNvPicPr>
          <p:nvPr/>
        </p:nvPicPr>
        <p:blipFill>
          <a:blip r:embed="rId6"/>
          <a:stretch>
            <a:fillRect/>
          </a:stretch>
        </p:blipFill>
        <p:spPr>
          <a:xfrm>
            <a:off x="-10429" y="2235327"/>
            <a:ext cx="4038808" cy="3733992"/>
          </a:xfrm>
          <a:prstGeom prst="rect">
            <a:avLst/>
          </a:prstGeom>
        </p:spPr>
      </p:pic>
    </p:spTree>
    <p:extLst>
      <p:ext uri="{BB962C8B-B14F-4D97-AF65-F5344CB8AC3E}">
        <p14:creationId xmlns:p14="http://schemas.microsoft.com/office/powerpoint/2010/main" val="45705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3D386-FC36-4755-BF31-AE6C397AF0F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7239C0-AA96-455A-8F3E-78AB4EF97C4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FFE5FDE-74FC-4F20-AC13-D9159C988CA6}"/>
              </a:ext>
            </a:extLst>
          </p:cNvPr>
          <p:cNvPicPr>
            <a:picLocks noChangeAspect="1"/>
          </p:cNvPicPr>
          <p:nvPr/>
        </p:nvPicPr>
        <p:blipFill>
          <a:blip r:embed="rId2"/>
          <a:stretch>
            <a:fillRect/>
          </a:stretch>
        </p:blipFill>
        <p:spPr>
          <a:xfrm>
            <a:off x="186359" y="682073"/>
            <a:ext cx="8607038" cy="5493854"/>
          </a:xfrm>
          <a:prstGeom prst="rect">
            <a:avLst/>
          </a:prstGeom>
        </p:spPr>
      </p:pic>
    </p:spTree>
    <p:extLst>
      <p:ext uri="{BB962C8B-B14F-4D97-AF65-F5344CB8AC3E}">
        <p14:creationId xmlns:p14="http://schemas.microsoft.com/office/powerpoint/2010/main" val="85583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8B13E-B68D-43C8-B220-1255D16D424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49300CB-8FAB-4D04-A37F-FD952F0AC05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772B35DA-9F42-4294-B906-96C2D8F34AB4}"/>
              </a:ext>
            </a:extLst>
          </p:cNvPr>
          <p:cNvPicPr>
            <a:picLocks noChangeAspect="1"/>
          </p:cNvPicPr>
          <p:nvPr/>
        </p:nvPicPr>
        <p:blipFill>
          <a:blip r:embed="rId3"/>
          <a:stretch>
            <a:fillRect/>
          </a:stretch>
        </p:blipFill>
        <p:spPr>
          <a:xfrm>
            <a:off x="628650" y="626165"/>
            <a:ext cx="7832036" cy="5486400"/>
          </a:xfrm>
          <a:prstGeom prst="rect">
            <a:avLst/>
          </a:prstGeom>
        </p:spPr>
      </p:pic>
      <p:sp>
        <p:nvSpPr>
          <p:cNvPr id="5" name="矩形 4">
            <a:extLst>
              <a:ext uri="{FF2B5EF4-FFF2-40B4-BE49-F238E27FC236}">
                <a16:creationId xmlns:a16="http://schemas.microsoft.com/office/drawing/2014/main" id="{794043EF-C6C3-46C1-BB2C-60615E49854D}"/>
              </a:ext>
            </a:extLst>
          </p:cNvPr>
          <p:cNvSpPr/>
          <p:nvPr/>
        </p:nvSpPr>
        <p:spPr>
          <a:xfrm>
            <a:off x="797615" y="995075"/>
            <a:ext cx="1408872" cy="74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更好地理解和服务客户，建立强有力的客户关系</a:t>
            </a:r>
          </a:p>
        </p:txBody>
      </p:sp>
    </p:spTree>
    <p:extLst>
      <p:ext uri="{BB962C8B-B14F-4D97-AF65-F5344CB8AC3E}">
        <p14:creationId xmlns:p14="http://schemas.microsoft.com/office/powerpoint/2010/main" val="2704802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8051B-3B71-4FA0-8B28-325ADC356862}"/>
              </a:ext>
            </a:extLst>
          </p:cNvPr>
          <p:cNvSpPr>
            <a:spLocks noGrp="1"/>
          </p:cNvSpPr>
          <p:nvPr>
            <p:ph type="title"/>
          </p:nvPr>
        </p:nvSpPr>
        <p:spPr/>
        <p:txBody>
          <a:bodyPr/>
          <a:lstStyle/>
          <a:p>
            <a:r>
              <a:rPr lang="zh-CN" altLang="en-US" dirty="0"/>
              <a:t>分拆商业模式补充：可口可乐</a:t>
            </a:r>
          </a:p>
        </p:txBody>
      </p:sp>
      <p:sp>
        <p:nvSpPr>
          <p:cNvPr id="3" name="内容占位符 2">
            <a:extLst>
              <a:ext uri="{FF2B5EF4-FFF2-40B4-BE49-F238E27FC236}">
                <a16:creationId xmlns:a16="http://schemas.microsoft.com/office/drawing/2014/main" id="{413407A9-D868-4C83-9063-0F9772C2C99D}"/>
              </a:ext>
            </a:extLst>
          </p:cNvPr>
          <p:cNvSpPr>
            <a:spLocks noGrp="1"/>
          </p:cNvSpPr>
          <p:nvPr>
            <p:ph idx="1"/>
          </p:nvPr>
        </p:nvSpPr>
        <p:spPr/>
        <p:txBody>
          <a:bodyPr>
            <a:normAutofit fontScale="85000" lnSpcReduction="20000"/>
          </a:bodyPr>
          <a:lstStyle/>
          <a:p>
            <a:r>
              <a:rPr lang="zh-CN" altLang="en-US" dirty="0"/>
              <a:t>新产品 </a:t>
            </a:r>
            <a:r>
              <a:rPr lang="en-US" altLang="zh-CN" dirty="0"/>
              <a:t>– </a:t>
            </a:r>
            <a:r>
              <a:rPr lang="zh-CN" altLang="en-US" dirty="0"/>
              <a:t>适应无糖趋势</a:t>
            </a:r>
            <a:endParaRPr lang="en-US" altLang="zh-CN" dirty="0"/>
          </a:p>
          <a:p>
            <a:pPr lvl="1"/>
            <a:r>
              <a:rPr lang="zh-CN" altLang="en-US" dirty="0"/>
              <a:t>茶、运动饮料、纯悦纯净水、灌装</a:t>
            </a:r>
            <a:r>
              <a:rPr lang="en-US" altLang="zh-CN" dirty="0"/>
              <a:t>Costa</a:t>
            </a:r>
            <a:r>
              <a:rPr lang="zh-CN" altLang="en-US" dirty="0"/>
              <a:t>咖啡（英国上市，减糖）、纤维</a:t>
            </a:r>
            <a:r>
              <a:rPr lang="en-US" altLang="zh-CN" dirty="0"/>
              <a:t>+</a:t>
            </a:r>
            <a:r>
              <a:rPr lang="zh-CN" altLang="en-US" dirty="0"/>
              <a:t>可乐（原产日本）、咖啡可乐（原产巴西）、爽椰派雪碧、无糖芬达</a:t>
            </a:r>
            <a:endParaRPr lang="en-US" altLang="zh-CN" dirty="0"/>
          </a:p>
          <a:p>
            <a:endParaRPr lang="en-US" altLang="zh-CN" dirty="0"/>
          </a:p>
          <a:p>
            <a:r>
              <a:rPr lang="zh-CN" altLang="en-US" dirty="0"/>
              <a:t>客户关系 </a:t>
            </a:r>
            <a:r>
              <a:rPr lang="en-US" altLang="zh-CN" dirty="0"/>
              <a:t>– </a:t>
            </a:r>
            <a:r>
              <a:rPr lang="zh-CN" altLang="en-US" dirty="0"/>
              <a:t>品牌矩阵与营销</a:t>
            </a:r>
            <a:endParaRPr lang="en-US" altLang="zh-CN" dirty="0"/>
          </a:p>
          <a:p>
            <a:pPr lvl="1"/>
            <a:r>
              <a:rPr lang="zh-CN" altLang="en-US" dirty="0"/>
              <a:t>大量收购各国知名饮料品牌（尼日利亚</a:t>
            </a:r>
            <a:r>
              <a:rPr lang="en-US" altLang="zh-CN" dirty="0"/>
              <a:t>Chi</a:t>
            </a:r>
            <a:r>
              <a:rPr lang="zh-CN" altLang="en-US" dirty="0"/>
              <a:t>，收购汇源失败，约</a:t>
            </a:r>
            <a:r>
              <a:rPr lang="en-US" altLang="zh-CN" dirty="0"/>
              <a:t>500+</a:t>
            </a:r>
            <a:r>
              <a:rPr lang="zh-CN" altLang="en-US" dirty="0"/>
              <a:t>产品）</a:t>
            </a:r>
            <a:endParaRPr lang="en-US" altLang="zh-CN" dirty="0"/>
          </a:p>
          <a:p>
            <a:pPr lvl="1"/>
            <a:r>
              <a:rPr lang="zh-CN" altLang="en-US" dirty="0"/>
              <a:t>从</a:t>
            </a:r>
            <a:r>
              <a:rPr lang="en-US" altLang="zh-CN" dirty="0"/>
              <a:t>diet coke</a:t>
            </a:r>
            <a:r>
              <a:rPr lang="zh-CN" altLang="en-US" dirty="0"/>
              <a:t>到</a:t>
            </a:r>
            <a:r>
              <a:rPr lang="en-US" altLang="zh-CN" dirty="0"/>
              <a:t>zero</a:t>
            </a:r>
            <a:r>
              <a:rPr lang="zh-CN" altLang="en-US" dirty="0"/>
              <a:t>：配方基本不变，摆脱女性专属形象</a:t>
            </a:r>
            <a:endParaRPr lang="en-US" altLang="zh-CN" dirty="0"/>
          </a:p>
          <a:p>
            <a:pPr lvl="1"/>
            <a:r>
              <a:rPr lang="zh-CN" altLang="en-US" dirty="0"/>
              <a:t>外包装营销：与你的“女神</a:t>
            </a:r>
            <a:r>
              <a:rPr lang="en-US" altLang="zh-CN" dirty="0"/>
              <a:t>/</a:t>
            </a:r>
            <a:r>
              <a:rPr lang="zh-CN" altLang="en-US" dirty="0"/>
              <a:t>闺蜜”共享 </a:t>
            </a:r>
            <a:r>
              <a:rPr lang="en-US" altLang="zh-CN" dirty="0"/>
              <a:t>– </a:t>
            </a:r>
            <a:r>
              <a:rPr lang="zh-CN" altLang="en-US" dirty="0"/>
              <a:t>电视剧名台词 </a:t>
            </a:r>
            <a:r>
              <a:rPr lang="en-US" altLang="zh-CN" dirty="0"/>
              <a:t>– </a:t>
            </a:r>
            <a:r>
              <a:rPr lang="zh-CN" altLang="en-US" dirty="0"/>
              <a:t>小瓶、时尚罐与小罐</a:t>
            </a:r>
            <a:endParaRPr lang="en-US" altLang="zh-CN" dirty="0"/>
          </a:p>
          <a:p>
            <a:endParaRPr lang="en-US" altLang="zh-CN" dirty="0"/>
          </a:p>
          <a:p>
            <a:r>
              <a:rPr lang="zh-CN" altLang="en-US" dirty="0"/>
              <a:t>基础运营 </a:t>
            </a:r>
            <a:r>
              <a:rPr lang="en-US" altLang="zh-CN" dirty="0"/>
              <a:t>– </a:t>
            </a:r>
            <a:r>
              <a:rPr lang="zh-CN" altLang="en-US" dirty="0"/>
              <a:t>调节风险与收益</a:t>
            </a:r>
            <a:endParaRPr lang="en-US" altLang="zh-CN" dirty="0"/>
          </a:p>
          <a:p>
            <a:pPr lvl="1"/>
            <a:r>
              <a:rPr lang="zh-CN" altLang="en-US" dirty="0"/>
              <a:t>外包灌装 </a:t>
            </a:r>
            <a:r>
              <a:rPr lang="en-US" altLang="zh-CN" dirty="0"/>
              <a:t>– </a:t>
            </a:r>
            <a:r>
              <a:rPr lang="zh-CN" altLang="en-US" dirty="0"/>
              <a:t>收购灌装厂 </a:t>
            </a:r>
            <a:r>
              <a:rPr lang="en-US" altLang="zh-CN" dirty="0"/>
              <a:t>– </a:t>
            </a:r>
            <a:r>
              <a:rPr lang="zh-CN" altLang="en-US" dirty="0"/>
              <a:t>再次外包灌装（国内为太古和中粮）</a:t>
            </a:r>
            <a:endParaRPr lang="en-US" altLang="zh-CN" dirty="0"/>
          </a:p>
        </p:txBody>
      </p:sp>
      <p:pic>
        <p:nvPicPr>
          <p:cNvPr id="6" name="图片 5">
            <a:extLst>
              <a:ext uri="{FF2B5EF4-FFF2-40B4-BE49-F238E27FC236}">
                <a16:creationId xmlns:a16="http://schemas.microsoft.com/office/drawing/2014/main" id="{1E52F7CD-6337-0D12-3D60-816D0E498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 y="9947"/>
            <a:ext cx="5399314" cy="4049486"/>
          </a:xfrm>
          <a:prstGeom prst="rect">
            <a:avLst/>
          </a:prstGeom>
        </p:spPr>
      </p:pic>
      <p:pic>
        <p:nvPicPr>
          <p:cNvPr id="7" name="图片 6">
            <a:extLst>
              <a:ext uri="{FF2B5EF4-FFF2-40B4-BE49-F238E27FC236}">
                <a16:creationId xmlns:a16="http://schemas.microsoft.com/office/drawing/2014/main" id="{00D7F023-8765-D924-57A6-52736E7D0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5633" y="2659225"/>
            <a:ext cx="5598367" cy="4198775"/>
          </a:xfrm>
          <a:prstGeom prst="rect">
            <a:avLst/>
          </a:prstGeom>
        </p:spPr>
      </p:pic>
      <p:pic>
        <p:nvPicPr>
          <p:cNvPr id="5" name="图片 4">
            <a:extLst>
              <a:ext uri="{FF2B5EF4-FFF2-40B4-BE49-F238E27FC236}">
                <a16:creationId xmlns:a16="http://schemas.microsoft.com/office/drawing/2014/main" id="{713EA972-1BE5-CFCC-91EC-DA4B1FA3FE51}"/>
              </a:ext>
            </a:extLst>
          </p:cNvPr>
          <p:cNvPicPr>
            <a:picLocks noChangeAspect="1"/>
          </p:cNvPicPr>
          <p:nvPr/>
        </p:nvPicPr>
        <p:blipFill>
          <a:blip r:embed="rId4"/>
          <a:stretch>
            <a:fillRect/>
          </a:stretch>
        </p:blipFill>
        <p:spPr>
          <a:xfrm>
            <a:off x="110613" y="2168016"/>
            <a:ext cx="3904685" cy="4638368"/>
          </a:xfrm>
          <a:prstGeom prst="rect">
            <a:avLst/>
          </a:prstGeom>
        </p:spPr>
      </p:pic>
    </p:spTree>
    <p:extLst>
      <p:ext uri="{BB962C8B-B14F-4D97-AF65-F5344CB8AC3E}">
        <p14:creationId xmlns:p14="http://schemas.microsoft.com/office/powerpoint/2010/main" val="400610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B7A5E-9238-49ED-872F-3F8076068CB0}"/>
              </a:ext>
            </a:extLst>
          </p:cNvPr>
          <p:cNvSpPr>
            <a:spLocks noGrp="1"/>
          </p:cNvSpPr>
          <p:nvPr>
            <p:ph type="title"/>
          </p:nvPr>
        </p:nvSpPr>
        <p:spPr/>
        <p:txBody>
          <a:bodyPr/>
          <a:lstStyle/>
          <a:p>
            <a:r>
              <a:rPr lang="zh-CN" altLang="en-US" dirty="0"/>
              <a:t>开放的商业模式：系统性与外部伙伴合作</a:t>
            </a:r>
          </a:p>
        </p:txBody>
      </p:sp>
      <p:sp>
        <p:nvSpPr>
          <p:cNvPr id="3" name="内容占位符 2">
            <a:extLst>
              <a:ext uri="{FF2B5EF4-FFF2-40B4-BE49-F238E27FC236}">
                <a16:creationId xmlns:a16="http://schemas.microsoft.com/office/drawing/2014/main" id="{1EB6BFDE-FFA5-493E-8561-B8D76BBBB817}"/>
              </a:ext>
            </a:extLst>
          </p:cNvPr>
          <p:cNvSpPr>
            <a:spLocks noGrp="1"/>
          </p:cNvSpPr>
          <p:nvPr>
            <p:ph idx="1"/>
          </p:nvPr>
        </p:nvSpPr>
        <p:spPr>
          <a:xfrm>
            <a:off x="628650" y="2226470"/>
            <a:ext cx="7886700" cy="994173"/>
          </a:xfrm>
        </p:spPr>
        <p:txBody>
          <a:bodyPr>
            <a:normAutofit fontScale="77500" lnSpcReduction="20000"/>
          </a:bodyPr>
          <a:lstStyle/>
          <a:p>
            <a:r>
              <a:rPr lang="zh-CN" altLang="en-US" dirty="0"/>
              <a:t>企业的研发流程对外敞开</a:t>
            </a:r>
            <a:endParaRPr lang="en-US" altLang="zh-CN" dirty="0"/>
          </a:p>
          <a:p>
            <a:pPr lvl="1"/>
            <a:r>
              <a:rPr lang="zh-CN" altLang="en-US" dirty="0"/>
              <a:t>“由外到内”：将外部的理念、技术或知识产权引入内部</a:t>
            </a:r>
            <a:endParaRPr lang="en-US" altLang="zh-CN" dirty="0"/>
          </a:p>
          <a:p>
            <a:pPr lvl="1"/>
            <a:r>
              <a:rPr lang="zh-CN" altLang="en-US" dirty="0"/>
              <a:t>“由内到外”：将内部的知识产权或技术，特别是闲置资产向外出售</a:t>
            </a:r>
            <a:endParaRPr lang="en-US" altLang="zh-CN" dirty="0"/>
          </a:p>
        </p:txBody>
      </p:sp>
      <p:graphicFrame>
        <p:nvGraphicFramePr>
          <p:cNvPr id="4" name="表格 3">
            <a:extLst>
              <a:ext uri="{FF2B5EF4-FFF2-40B4-BE49-F238E27FC236}">
                <a16:creationId xmlns:a16="http://schemas.microsoft.com/office/drawing/2014/main" id="{9766A794-164C-448B-9C95-5B418A1A040E}"/>
              </a:ext>
            </a:extLst>
          </p:cNvPr>
          <p:cNvGraphicFramePr>
            <a:graphicFrameLocks noGrp="1"/>
          </p:cNvGraphicFramePr>
          <p:nvPr/>
        </p:nvGraphicFramePr>
        <p:xfrm>
          <a:off x="628650" y="3469563"/>
          <a:ext cx="8266872" cy="2606040"/>
        </p:xfrm>
        <a:graphic>
          <a:graphicData uri="http://schemas.openxmlformats.org/drawingml/2006/table">
            <a:tbl>
              <a:tblPr firstRow="1" bandRow="1">
                <a:tableStyleId>{5C22544A-7EE6-4342-B048-85BDC9FD1C3A}</a:tableStyleId>
              </a:tblPr>
              <a:tblGrid>
                <a:gridCol w="4036016">
                  <a:extLst>
                    <a:ext uri="{9D8B030D-6E8A-4147-A177-3AD203B41FA5}">
                      <a16:colId xmlns:a16="http://schemas.microsoft.com/office/drawing/2014/main" val="1767784675"/>
                    </a:ext>
                  </a:extLst>
                </a:gridCol>
                <a:gridCol w="4230856">
                  <a:extLst>
                    <a:ext uri="{9D8B030D-6E8A-4147-A177-3AD203B41FA5}">
                      <a16:colId xmlns:a16="http://schemas.microsoft.com/office/drawing/2014/main" val="1960699177"/>
                    </a:ext>
                  </a:extLst>
                </a:gridCol>
              </a:tblGrid>
              <a:tr h="0">
                <a:tc>
                  <a:txBody>
                    <a:bodyPr/>
                    <a:lstStyle/>
                    <a:p>
                      <a:r>
                        <a:rPr lang="zh-CN" altLang="en-US" sz="1800" dirty="0"/>
                        <a:t>封闭创新</a:t>
                      </a:r>
                    </a:p>
                  </a:txBody>
                  <a:tcPr marL="68580" marR="68580" marT="34290" marB="34290"/>
                </a:tc>
                <a:tc>
                  <a:txBody>
                    <a:bodyPr/>
                    <a:lstStyle/>
                    <a:p>
                      <a:r>
                        <a:rPr lang="zh-CN" altLang="en-US" sz="1800" dirty="0"/>
                        <a:t>开放创新</a:t>
                      </a:r>
                    </a:p>
                  </a:txBody>
                  <a:tcPr marL="68580" marR="68580" marT="34290" marB="34290"/>
                </a:tc>
                <a:extLst>
                  <a:ext uri="{0D108BD9-81ED-4DB2-BD59-A6C34878D82A}">
                    <a16:rowId xmlns:a16="http://schemas.microsoft.com/office/drawing/2014/main" val="3518968221"/>
                  </a:ext>
                </a:extLst>
              </a:tr>
              <a:tr h="278130">
                <a:tc>
                  <a:txBody>
                    <a:bodyPr/>
                    <a:lstStyle/>
                    <a:p>
                      <a:r>
                        <a:rPr lang="zh-CN" altLang="en-US" sz="1800" dirty="0"/>
                        <a:t>笼络领域内最聪明的人</a:t>
                      </a:r>
                    </a:p>
                  </a:txBody>
                  <a:tcPr marL="68580" marR="68580" marT="34290" marB="34290"/>
                </a:tc>
                <a:tc>
                  <a:txBody>
                    <a:bodyPr/>
                    <a:lstStyle/>
                    <a:p>
                      <a:r>
                        <a:rPr lang="zh-CN" altLang="en-US" sz="1800" dirty="0"/>
                        <a:t>与公司内外最聪明的人协作</a:t>
                      </a:r>
                    </a:p>
                  </a:txBody>
                  <a:tcPr marL="68580" marR="68580" marT="34290" marB="34290"/>
                </a:tc>
                <a:extLst>
                  <a:ext uri="{0D108BD9-81ED-4DB2-BD59-A6C34878D82A}">
                    <a16:rowId xmlns:a16="http://schemas.microsoft.com/office/drawing/2014/main" val="1047849699"/>
                  </a:ext>
                </a:extLst>
              </a:tr>
              <a:tr h="480060">
                <a:tc>
                  <a:txBody>
                    <a:bodyPr/>
                    <a:lstStyle/>
                    <a:p>
                      <a:r>
                        <a:rPr lang="zh-CN" altLang="en-US" sz="1800" dirty="0"/>
                        <a:t>自己发现需求、开发并完成整个活动，最终获益</a:t>
                      </a:r>
                    </a:p>
                  </a:txBody>
                  <a:tcPr marL="68580" marR="68580" marT="34290" marB="34290"/>
                </a:tc>
                <a:tc>
                  <a:txBody>
                    <a:bodyPr/>
                    <a:lstStyle/>
                    <a:p>
                      <a:r>
                        <a:rPr lang="zh-CN" altLang="en-US" sz="1800" dirty="0"/>
                        <a:t>引入外部的研发活动以获益；将内部的自主研发活动转出，从而获益</a:t>
                      </a:r>
                    </a:p>
                  </a:txBody>
                  <a:tcPr marL="68580" marR="68580" marT="34290" marB="34290"/>
                </a:tc>
                <a:extLst>
                  <a:ext uri="{0D108BD9-81ED-4DB2-BD59-A6C34878D82A}">
                    <a16:rowId xmlns:a16="http://schemas.microsoft.com/office/drawing/2014/main" val="2284920460"/>
                  </a:ext>
                </a:extLst>
              </a:tr>
              <a:tr h="278130">
                <a:tc>
                  <a:txBody>
                    <a:bodyPr/>
                    <a:lstStyle/>
                    <a:p>
                      <a:r>
                        <a:rPr lang="zh-CN" altLang="en-US" sz="1800" dirty="0"/>
                        <a:t>获胜条件：实践大多数最好的研发工作</a:t>
                      </a:r>
                    </a:p>
                  </a:txBody>
                  <a:tcPr marL="68580" marR="68580" marT="34290" marB="34290"/>
                </a:tc>
                <a:tc>
                  <a:txBody>
                    <a:bodyPr/>
                    <a:lstStyle/>
                    <a:p>
                      <a:r>
                        <a:rPr lang="zh-CN" altLang="en-US" sz="1800" dirty="0"/>
                        <a:t>尝试从非原创成果中获益</a:t>
                      </a:r>
                    </a:p>
                  </a:txBody>
                  <a:tcPr marL="68580" marR="68580" marT="34290" marB="34290"/>
                </a:tc>
                <a:extLst>
                  <a:ext uri="{0D108BD9-81ED-4DB2-BD59-A6C34878D82A}">
                    <a16:rowId xmlns:a16="http://schemas.microsoft.com/office/drawing/2014/main" val="1537349256"/>
                  </a:ext>
                </a:extLst>
              </a:tr>
              <a:tr h="278130">
                <a:tc>
                  <a:txBody>
                    <a:bodyPr/>
                    <a:lstStyle/>
                    <a:p>
                      <a:r>
                        <a:rPr lang="zh-CN" altLang="en-US" sz="1800" dirty="0"/>
                        <a:t>获胜条件：创造大多数最好的理念</a:t>
                      </a:r>
                    </a:p>
                  </a:txBody>
                  <a:tcPr marL="68580" marR="68580" marT="34290" marB="34290"/>
                </a:tc>
                <a:tc>
                  <a:txBody>
                    <a:bodyPr/>
                    <a:lstStyle/>
                    <a:p>
                      <a:r>
                        <a:rPr lang="zh-CN" altLang="en-US" sz="1800" dirty="0"/>
                        <a:t>结合来自内部和外部的理念</a:t>
                      </a:r>
                    </a:p>
                  </a:txBody>
                  <a:tcPr marL="68580" marR="68580" marT="34290" marB="34290"/>
                </a:tc>
                <a:extLst>
                  <a:ext uri="{0D108BD9-81ED-4DB2-BD59-A6C34878D82A}">
                    <a16:rowId xmlns:a16="http://schemas.microsoft.com/office/drawing/2014/main" val="2353418924"/>
                  </a:ext>
                </a:extLst>
              </a:tr>
              <a:tr h="278130">
                <a:tc>
                  <a:txBody>
                    <a:bodyPr/>
                    <a:lstStyle/>
                    <a:p>
                      <a:r>
                        <a:rPr lang="zh-CN" altLang="en-US" sz="1800" dirty="0"/>
                        <a:t>管控内部创新流程，防止外泄</a:t>
                      </a:r>
                    </a:p>
                  </a:txBody>
                  <a:tcPr marL="68580" marR="68580" marT="34290" marB="34290"/>
                </a:tc>
                <a:tc>
                  <a:txBody>
                    <a:bodyPr/>
                    <a:lstStyle/>
                    <a:p>
                      <a:r>
                        <a:rPr lang="zh-CN" altLang="en-US" sz="1800" dirty="0"/>
                        <a:t>出让创新以获益；为获益购买外部知识产权</a:t>
                      </a:r>
                    </a:p>
                  </a:txBody>
                  <a:tcPr marL="68580" marR="68580" marT="34290" marB="34290"/>
                </a:tc>
                <a:extLst>
                  <a:ext uri="{0D108BD9-81ED-4DB2-BD59-A6C34878D82A}">
                    <a16:rowId xmlns:a16="http://schemas.microsoft.com/office/drawing/2014/main" val="2836738376"/>
                  </a:ext>
                </a:extLst>
              </a:tr>
            </a:tbl>
          </a:graphicData>
        </a:graphic>
      </p:graphicFrame>
    </p:spTree>
    <p:extLst>
      <p:ext uri="{BB962C8B-B14F-4D97-AF65-F5344CB8AC3E}">
        <p14:creationId xmlns:p14="http://schemas.microsoft.com/office/powerpoint/2010/main" val="2671370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CAB94C-DECB-4334-AEAB-5F81CD4A885D}"/>
              </a:ext>
            </a:extLst>
          </p:cNvPr>
          <p:cNvSpPr>
            <a:spLocks noGrp="1"/>
          </p:cNvSpPr>
          <p:nvPr>
            <p:ph type="title"/>
          </p:nvPr>
        </p:nvSpPr>
        <p:spPr/>
        <p:txBody>
          <a:bodyPr/>
          <a:lstStyle/>
          <a:p>
            <a:r>
              <a:rPr lang="zh-CN" altLang="en-US" dirty="0"/>
              <a:t>由外到内与由内到外</a:t>
            </a:r>
          </a:p>
        </p:txBody>
      </p:sp>
      <p:sp>
        <p:nvSpPr>
          <p:cNvPr id="5" name="文本占位符 4">
            <a:extLst>
              <a:ext uri="{FF2B5EF4-FFF2-40B4-BE49-F238E27FC236}">
                <a16:creationId xmlns:a16="http://schemas.microsoft.com/office/drawing/2014/main" id="{96BEFE24-8E95-4574-BA52-542F2547E38D}"/>
              </a:ext>
            </a:extLst>
          </p:cNvPr>
          <p:cNvSpPr>
            <a:spLocks noGrp="1"/>
          </p:cNvSpPr>
          <p:nvPr>
            <p:ph type="body" idx="1"/>
          </p:nvPr>
        </p:nvSpPr>
        <p:spPr/>
        <p:txBody>
          <a:bodyPr/>
          <a:lstStyle/>
          <a:p>
            <a:r>
              <a:rPr lang="zh-CN" altLang="en-US" dirty="0"/>
              <a:t>宝洁</a:t>
            </a:r>
          </a:p>
        </p:txBody>
      </p:sp>
      <p:pic>
        <p:nvPicPr>
          <p:cNvPr id="10" name="内容占位符 9">
            <a:extLst>
              <a:ext uri="{FF2B5EF4-FFF2-40B4-BE49-F238E27FC236}">
                <a16:creationId xmlns:a16="http://schemas.microsoft.com/office/drawing/2014/main" id="{0EC5F6BF-D9B4-4EB5-8C8E-471E1BFF1D5C}"/>
              </a:ext>
            </a:extLst>
          </p:cNvPr>
          <p:cNvPicPr>
            <a:picLocks noGrp="1" noChangeAspect="1"/>
          </p:cNvPicPr>
          <p:nvPr>
            <p:ph sz="half" idx="2"/>
          </p:nvPr>
        </p:nvPicPr>
        <p:blipFill>
          <a:blip r:embed="rId2"/>
          <a:stretch>
            <a:fillRect/>
          </a:stretch>
        </p:blipFill>
        <p:spPr>
          <a:xfrm>
            <a:off x="496490" y="3213460"/>
            <a:ext cx="2872075" cy="3320474"/>
          </a:xfrm>
          <a:prstGeom prst="rect">
            <a:avLst/>
          </a:prstGeom>
        </p:spPr>
      </p:pic>
      <p:sp>
        <p:nvSpPr>
          <p:cNvPr id="7" name="文本占位符 6">
            <a:extLst>
              <a:ext uri="{FF2B5EF4-FFF2-40B4-BE49-F238E27FC236}">
                <a16:creationId xmlns:a16="http://schemas.microsoft.com/office/drawing/2014/main" id="{24E42EA7-381E-4D09-9F8D-CAA6D9E2BBA7}"/>
              </a:ext>
            </a:extLst>
          </p:cNvPr>
          <p:cNvSpPr>
            <a:spLocks noGrp="1"/>
          </p:cNvSpPr>
          <p:nvPr>
            <p:ph type="body" sz="quarter" idx="3"/>
          </p:nvPr>
        </p:nvSpPr>
        <p:spPr/>
        <p:txBody>
          <a:bodyPr/>
          <a:lstStyle/>
          <a:p>
            <a:r>
              <a:rPr lang="zh-CN" altLang="en-US" dirty="0"/>
              <a:t>葛兰素史克</a:t>
            </a:r>
          </a:p>
        </p:txBody>
      </p:sp>
      <p:pic>
        <p:nvPicPr>
          <p:cNvPr id="11" name="内容占位符 10">
            <a:extLst>
              <a:ext uri="{FF2B5EF4-FFF2-40B4-BE49-F238E27FC236}">
                <a16:creationId xmlns:a16="http://schemas.microsoft.com/office/drawing/2014/main" id="{96A29BD6-3CEF-4F25-B9C2-E79EEA61964A}"/>
              </a:ext>
            </a:extLst>
          </p:cNvPr>
          <p:cNvPicPr>
            <a:picLocks noGrp="1" noChangeAspect="1"/>
          </p:cNvPicPr>
          <p:nvPr>
            <p:ph sz="quarter" idx="4"/>
          </p:nvPr>
        </p:nvPicPr>
        <p:blipFill>
          <a:blip r:embed="rId3"/>
          <a:stretch>
            <a:fillRect/>
          </a:stretch>
        </p:blipFill>
        <p:spPr>
          <a:xfrm>
            <a:off x="5379864" y="3321421"/>
            <a:ext cx="3646497" cy="3212513"/>
          </a:xfrm>
          <a:prstGeom prst="rect">
            <a:avLst/>
          </a:prstGeom>
        </p:spPr>
      </p:pic>
      <p:sp>
        <p:nvSpPr>
          <p:cNvPr id="12" name="矩形 11">
            <a:extLst>
              <a:ext uri="{FF2B5EF4-FFF2-40B4-BE49-F238E27FC236}">
                <a16:creationId xmlns:a16="http://schemas.microsoft.com/office/drawing/2014/main" id="{58B1646E-4F0A-4A30-9845-157B32AFE9BA}"/>
              </a:ext>
            </a:extLst>
          </p:cNvPr>
          <p:cNvSpPr/>
          <p:nvPr/>
        </p:nvSpPr>
        <p:spPr>
          <a:xfrm>
            <a:off x="1382664" y="1459199"/>
            <a:ext cx="3246486" cy="203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帮宝适，世界上第一款一次性纸尿布，其</a:t>
            </a:r>
            <a:r>
              <a:rPr lang="zh-CN" altLang="en-US" b="1" dirty="0"/>
              <a:t>防漏涂层技术来自外部</a:t>
            </a:r>
            <a:endParaRPr lang="en-US" altLang="zh-CN" b="1" dirty="0"/>
          </a:p>
          <a:p>
            <a:pPr algn="ctr"/>
            <a:r>
              <a:rPr lang="en-US" altLang="zh-CN" dirty="0"/>
              <a:t>2.</a:t>
            </a:r>
            <a:r>
              <a:rPr lang="zh-CN" altLang="en-US" dirty="0"/>
              <a:t>与日本尤妮佳纸尿布常年竞争，在欧美引入其</a:t>
            </a:r>
            <a:r>
              <a:rPr lang="zh-CN" altLang="en-US" b="1" dirty="0"/>
              <a:t>日本市场热销</a:t>
            </a:r>
            <a:r>
              <a:rPr lang="zh-CN" altLang="en-US" dirty="0"/>
              <a:t>除尘器，年入两亿美元，合作用时</a:t>
            </a:r>
            <a:r>
              <a:rPr lang="en-US" altLang="zh-CN" dirty="0"/>
              <a:t>18</a:t>
            </a:r>
            <a:r>
              <a:rPr lang="zh-CN" altLang="en-US" dirty="0"/>
              <a:t>个月</a:t>
            </a:r>
          </a:p>
        </p:txBody>
      </p:sp>
      <p:sp>
        <p:nvSpPr>
          <p:cNvPr id="13" name="矩形 12">
            <a:extLst>
              <a:ext uri="{FF2B5EF4-FFF2-40B4-BE49-F238E27FC236}">
                <a16:creationId xmlns:a16="http://schemas.microsoft.com/office/drawing/2014/main" id="{A8BD5EC4-43E8-406B-BC2D-7256A2A00B38}"/>
              </a:ext>
            </a:extLst>
          </p:cNvPr>
          <p:cNvSpPr/>
          <p:nvPr/>
        </p:nvSpPr>
        <p:spPr>
          <a:xfrm>
            <a:off x="5515324" y="1459199"/>
            <a:ext cx="3511037" cy="203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推动艾滋病药物研制的专利池（</a:t>
            </a:r>
            <a:r>
              <a:rPr lang="en-US" altLang="zh-CN" dirty="0"/>
              <a:t>2010</a:t>
            </a:r>
            <a:r>
              <a:rPr lang="zh-CN" altLang="en-US" dirty="0"/>
              <a:t>年联合国下属卫生机构成立药品专利池）</a:t>
            </a:r>
            <a:endParaRPr lang="en-US" altLang="zh-CN" dirty="0"/>
          </a:p>
          <a:p>
            <a:pPr algn="ctr"/>
            <a:r>
              <a:rPr lang="en-US" altLang="zh-CN" dirty="0"/>
              <a:t>2.2017</a:t>
            </a:r>
            <a:r>
              <a:rPr lang="zh-CN" altLang="en-US" dirty="0"/>
              <a:t>年获批的全部抗癌药出售给诺华公司</a:t>
            </a:r>
            <a:endParaRPr lang="en-US" altLang="zh-CN" dirty="0"/>
          </a:p>
          <a:p>
            <a:pPr algn="ctr"/>
            <a:r>
              <a:rPr lang="en-US" altLang="zh-CN" dirty="0"/>
              <a:t>3.</a:t>
            </a:r>
            <a:r>
              <a:rPr lang="zh-CN" altLang="en-US" dirty="0"/>
              <a:t>停止在</a:t>
            </a:r>
            <a:r>
              <a:rPr lang="en-US" altLang="zh-CN" dirty="0"/>
              <a:t>50</a:t>
            </a:r>
            <a:r>
              <a:rPr lang="zh-CN" altLang="en-US" dirty="0"/>
              <a:t>个最不发达地区申请或主张专利（允许仿制）</a:t>
            </a:r>
          </a:p>
        </p:txBody>
      </p:sp>
    </p:spTree>
    <p:extLst>
      <p:ext uri="{BB962C8B-B14F-4D97-AF65-F5344CB8AC3E}">
        <p14:creationId xmlns:p14="http://schemas.microsoft.com/office/powerpoint/2010/main" val="284199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2E683-162C-42A6-A156-F3B79F2A5577}"/>
              </a:ext>
            </a:extLst>
          </p:cNvPr>
          <p:cNvSpPr>
            <a:spLocks noGrp="1"/>
          </p:cNvSpPr>
          <p:nvPr>
            <p:ph type="title"/>
          </p:nvPr>
        </p:nvSpPr>
        <p:spPr/>
        <p:txBody>
          <a:bodyPr/>
          <a:lstStyle/>
          <a:p>
            <a:r>
              <a:rPr lang="zh-CN" altLang="en-US" dirty="0"/>
              <a:t>长尾商业模式：专注于多种类产品销售</a:t>
            </a:r>
          </a:p>
        </p:txBody>
      </p:sp>
      <p:sp>
        <p:nvSpPr>
          <p:cNvPr id="3" name="内容占位符 2">
            <a:extLst>
              <a:ext uri="{FF2B5EF4-FFF2-40B4-BE49-F238E27FC236}">
                <a16:creationId xmlns:a16="http://schemas.microsoft.com/office/drawing/2014/main" id="{4121FD9B-7286-4070-97C5-479152BD4A03}"/>
              </a:ext>
            </a:extLst>
          </p:cNvPr>
          <p:cNvSpPr>
            <a:spLocks noGrp="1"/>
          </p:cNvSpPr>
          <p:nvPr>
            <p:ph idx="1"/>
          </p:nvPr>
        </p:nvSpPr>
        <p:spPr>
          <a:xfrm>
            <a:off x="155511" y="1825625"/>
            <a:ext cx="8864082" cy="4351338"/>
          </a:xfrm>
        </p:spPr>
        <p:txBody>
          <a:bodyPr>
            <a:normAutofit fontScale="92500"/>
          </a:bodyPr>
          <a:lstStyle/>
          <a:p>
            <a:r>
              <a:rPr lang="zh-CN" altLang="en-US" dirty="0"/>
              <a:t>提供相当多种类的小众产品，每类卖出量相对很少，但汇总的销售收入可以与传统模式销售媲美</a:t>
            </a:r>
            <a:endParaRPr lang="en-US" altLang="zh-CN" dirty="0"/>
          </a:p>
          <a:p>
            <a:pPr lvl="1"/>
            <a:r>
              <a:rPr lang="zh-CN" altLang="en-US" dirty="0"/>
              <a:t>行业内</a:t>
            </a:r>
            <a:r>
              <a:rPr lang="en-US" altLang="zh-CN" dirty="0"/>
              <a:t>20%</a:t>
            </a:r>
            <a:r>
              <a:rPr lang="zh-CN" altLang="en-US" dirty="0"/>
              <a:t>的产品占据绝大多数销量</a:t>
            </a:r>
            <a:endParaRPr lang="en-US" altLang="zh-CN" dirty="0"/>
          </a:p>
          <a:p>
            <a:pPr lvl="1"/>
            <a:r>
              <a:rPr lang="zh-CN" altLang="en-US" b="1" dirty="0"/>
              <a:t>长尾模式专注于销售剩下</a:t>
            </a:r>
            <a:r>
              <a:rPr lang="en-US" altLang="zh-CN" b="1" dirty="0"/>
              <a:t>80%</a:t>
            </a:r>
            <a:r>
              <a:rPr lang="zh-CN" altLang="en-US" b="1" dirty="0"/>
              <a:t>内尽可能多的品类，并获得可媲美主流产品销售的收入</a:t>
            </a:r>
            <a:endParaRPr lang="en-US" altLang="zh-CN" b="1" dirty="0"/>
          </a:p>
          <a:p>
            <a:pPr lvl="2"/>
            <a:r>
              <a:rPr lang="zh-CN" altLang="en-US" i="1" dirty="0"/>
              <a:t>在高效的互联网渠道加持下，</a:t>
            </a:r>
            <a:r>
              <a:rPr lang="zh-CN" altLang="en-US" b="1" i="1" dirty="0"/>
              <a:t>专注某领域的部分单品销售</a:t>
            </a:r>
            <a:r>
              <a:rPr lang="zh-CN" altLang="en-US" i="1" dirty="0"/>
              <a:t>也能构成长尾</a:t>
            </a:r>
            <a:endParaRPr lang="en-US" altLang="zh-CN" i="1" dirty="0"/>
          </a:p>
          <a:p>
            <a:endParaRPr lang="en-US" altLang="zh-CN" dirty="0"/>
          </a:p>
          <a:p>
            <a:r>
              <a:rPr lang="zh-CN" altLang="en-US" dirty="0"/>
              <a:t>出现的原因（首次用于描述传媒领域）</a:t>
            </a:r>
            <a:endParaRPr lang="en-US" altLang="zh-CN" dirty="0"/>
          </a:p>
          <a:p>
            <a:pPr lvl="1"/>
            <a:r>
              <a:rPr lang="zh-CN" altLang="en-US" b="1" dirty="0"/>
              <a:t>生产工具的普及：</a:t>
            </a:r>
            <a:r>
              <a:rPr lang="zh-CN" altLang="en-US" dirty="0"/>
              <a:t>文字发布、视频录制、生产与设计外包</a:t>
            </a:r>
            <a:endParaRPr lang="en-US" altLang="zh-CN" dirty="0"/>
          </a:p>
          <a:p>
            <a:pPr lvl="1"/>
            <a:r>
              <a:rPr lang="zh-CN" altLang="en-US" b="1" dirty="0"/>
              <a:t>销售渠道的普及：</a:t>
            </a:r>
            <a:r>
              <a:rPr lang="zh-CN" altLang="en-US" dirty="0"/>
              <a:t>互联网</a:t>
            </a:r>
            <a:endParaRPr lang="en-US" altLang="zh-CN" dirty="0"/>
          </a:p>
          <a:p>
            <a:pPr lvl="1"/>
            <a:r>
              <a:rPr lang="zh-CN" altLang="en-US" b="1" dirty="0"/>
              <a:t>连接供需双方的搜寻成本降低：</a:t>
            </a:r>
            <a:r>
              <a:rPr lang="zh-CN" altLang="en-US" dirty="0"/>
              <a:t>搜索、推荐、用户评级、社区</a:t>
            </a:r>
          </a:p>
        </p:txBody>
      </p:sp>
    </p:spTree>
    <p:extLst>
      <p:ext uri="{BB962C8B-B14F-4D97-AF65-F5344CB8AC3E}">
        <p14:creationId xmlns:p14="http://schemas.microsoft.com/office/powerpoint/2010/main" val="2971206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AC0BD-37FD-4A32-8A77-0D34A83C6EA3}"/>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E7BEEA66-9318-4270-BF4A-82C1EF80F339}"/>
              </a:ext>
            </a:extLst>
          </p:cNvPr>
          <p:cNvPicPr>
            <a:picLocks noChangeAspect="1"/>
          </p:cNvPicPr>
          <p:nvPr/>
        </p:nvPicPr>
        <p:blipFill>
          <a:blip r:embed="rId2"/>
          <a:stretch>
            <a:fillRect/>
          </a:stretch>
        </p:blipFill>
        <p:spPr>
          <a:xfrm>
            <a:off x="492628" y="1083659"/>
            <a:ext cx="8158744" cy="4690682"/>
          </a:xfrm>
          <a:prstGeom prst="rect">
            <a:avLst/>
          </a:prstGeom>
        </p:spPr>
      </p:pic>
      <p:sp>
        <p:nvSpPr>
          <p:cNvPr id="5" name="矩形 4">
            <a:extLst>
              <a:ext uri="{FF2B5EF4-FFF2-40B4-BE49-F238E27FC236}">
                <a16:creationId xmlns:a16="http://schemas.microsoft.com/office/drawing/2014/main" id="{4E09CC69-784D-44D3-97FE-173FD708737C}"/>
              </a:ext>
            </a:extLst>
          </p:cNvPr>
          <p:cNvSpPr/>
          <p:nvPr/>
        </p:nvSpPr>
        <p:spPr>
          <a:xfrm>
            <a:off x="4164496" y="92196"/>
            <a:ext cx="4737627" cy="1895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1.2000</a:t>
            </a:r>
            <a:r>
              <a:rPr lang="zh-CN" altLang="en-US" dirty="0"/>
              <a:t>年成立，礼来制药的子公司</a:t>
            </a:r>
            <a:endParaRPr lang="en-US" altLang="zh-CN" dirty="0"/>
          </a:p>
          <a:p>
            <a:pPr algn="ctr"/>
            <a:r>
              <a:rPr lang="en-US" altLang="zh-CN" dirty="0"/>
              <a:t>2.</a:t>
            </a:r>
            <a:r>
              <a:rPr lang="zh-CN" altLang="en-US" dirty="0"/>
              <a:t>至</a:t>
            </a:r>
            <a:r>
              <a:rPr lang="en-US" altLang="zh-CN" dirty="0"/>
              <a:t>2019</a:t>
            </a:r>
            <a:r>
              <a:rPr lang="zh-CN" altLang="en-US" dirty="0"/>
              <a:t>年</a:t>
            </a:r>
            <a:r>
              <a:rPr lang="en-US" altLang="zh-CN" dirty="0"/>
              <a:t>5</a:t>
            </a:r>
            <a:r>
              <a:rPr lang="zh-CN" altLang="en-US" dirty="0"/>
              <a:t>月，已解决</a:t>
            </a:r>
            <a:r>
              <a:rPr lang="en-US" altLang="zh-CN" dirty="0"/>
              <a:t>2000</a:t>
            </a:r>
            <a:r>
              <a:rPr lang="zh-CN" altLang="en-US" dirty="0"/>
              <a:t>个科研难题，吸引</a:t>
            </a:r>
            <a:r>
              <a:rPr lang="en-US" altLang="zh-CN" dirty="0"/>
              <a:t>200</a:t>
            </a:r>
            <a:r>
              <a:rPr lang="zh-CN" altLang="en-US" dirty="0"/>
              <a:t>个国家</a:t>
            </a:r>
            <a:r>
              <a:rPr lang="en-US" altLang="zh-CN" dirty="0"/>
              <a:t>40</a:t>
            </a:r>
            <a:r>
              <a:rPr lang="zh-CN" altLang="en-US" dirty="0"/>
              <a:t>万接包方，提供</a:t>
            </a:r>
            <a:r>
              <a:rPr lang="en-US" altLang="zh-CN" dirty="0"/>
              <a:t>60000</a:t>
            </a:r>
            <a:r>
              <a:rPr lang="zh-CN" altLang="en-US" dirty="0"/>
              <a:t>个解决方案，总奖金</a:t>
            </a:r>
            <a:r>
              <a:rPr lang="en-US" altLang="zh-CN" dirty="0"/>
              <a:t>5000</a:t>
            </a:r>
            <a:r>
              <a:rPr lang="zh-CN" altLang="en-US" dirty="0"/>
              <a:t>万美元</a:t>
            </a:r>
            <a:endParaRPr lang="en-US" altLang="zh-CN" dirty="0"/>
          </a:p>
          <a:p>
            <a:pPr algn="ctr"/>
            <a:r>
              <a:rPr lang="en-US" altLang="zh-CN" b="1" i="1" dirty="0"/>
              <a:t>3.</a:t>
            </a:r>
            <a:r>
              <a:rPr lang="zh-CN" altLang="en-US" b="1" i="1" dirty="0"/>
              <a:t>知乎是怎么凉的？</a:t>
            </a:r>
            <a:endParaRPr lang="en-US" altLang="zh-CN" b="1" i="1" dirty="0"/>
          </a:p>
          <a:p>
            <a:pPr algn="ctr"/>
            <a:r>
              <a:rPr lang="zh-CN" altLang="en-US" b="1" i="1" dirty="0"/>
              <a:t>（贴吧之上，</a:t>
            </a:r>
            <a:r>
              <a:rPr lang="en-US" altLang="zh-CN" b="1" i="1" dirty="0"/>
              <a:t>IC</a:t>
            </a:r>
            <a:r>
              <a:rPr lang="zh-CN" altLang="en-US" b="1" i="1" dirty="0"/>
              <a:t>未满）</a:t>
            </a:r>
            <a:endParaRPr lang="en-US" altLang="zh-CN" sz="1350" b="1" i="1" dirty="0"/>
          </a:p>
        </p:txBody>
      </p:sp>
    </p:spTree>
    <p:extLst>
      <p:ext uri="{BB962C8B-B14F-4D97-AF65-F5344CB8AC3E}">
        <p14:creationId xmlns:p14="http://schemas.microsoft.com/office/powerpoint/2010/main" val="193534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down)">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34220-1F3E-498C-A3BE-33856DEF9597}"/>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D2F91E38-DA2E-4160-B234-7EC427E3E919}"/>
              </a:ext>
            </a:extLst>
          </p:cNvPr>
          <p:cNvPicPr>
            <a:picLocks noChangeAspect="1"/>
          </p:cNvPicPr>
          <p:nvPr/>
        </p:nvPicPr>
        <p:blipFill>
          <a:blip r:embed="rId2"/>
          <a:stretch>
            <a:fillRect/>
          </a:stretch>
        </p:blipFill>
        <p:spPr>
          <a:xfrm>
            <a:off x="1304325" y="858150"/>
            <a:ext cx="6535351" cy="5141701"/>
          </a:xfrm>
          <a:prstGeom prst="rect">
            <a:avLst/>
          </a:prstGeom>
        </p:spPr>
      </p:pic>
      <p:sp>
        <p:nvSpPr>
          <p:cNvPr id="3" name="内容占位符 2">
            <a:extLst>
              <a:ext uri="{FF2B5EF4-FFF2-40B4-BE49-F238E27FC236}">
                <a16:creationId xmlns:a16="http://schemas.microsoft.com/office/drawing/2014/main" id="{C875253C-A47B-465B-8858-0427D768FDA1}"/>
              </a:ext>
            </a:extLst>
          </p:cNvPr>
          <p:cNvSpPr>
            <a:spLocks noGrp="1"/>
          </p:cNvSpPr>
          <p:nvPr>
            <p:ph idx="1"/>
          </p:nvPr>
        </p:nvSpPr>
        <p:spPr>
          <a:xfrm>
            <a:off x="4303551" y="976520"/>
            <a:ext cx="4549637" cy="2780472"/>
          </a:xfrm>
          <a:solidFill>
            <a:schemeClr val="bg1"/>
          </a:solidFill>
        </p:spPr>
        <p:txBody>
          <a:bodyPr>
            <a:normAutofit fontScale="70000" lnSpcReduction="20000"/>
          </a:bodyPr>
          <a:lstStyle/>
          <a:p>
            <a:r>
              <a:rPr lang="zh-CN" altLang="en-US" dirty="0"/>
              <a:t>适用于拥有强势品牌、强大分销渠道与良好客户关系的大公司</a:t>
            </a:r>
            <a:endParaRPr lang="en-US" altLang="zh-CN" dirty="0"/>
          </a:p>
          <a:p>
            <a:pPr lvl="1"/>
            <a:r>
              <a:rPr lang="zh-CN" altLang="en-US" dirty="0"/>
              <a:t>进一步挖掘客户关系的价值</a:t>
            </a:r>
            <a:endParaRPr lang="en-US" altLang="zh-CN" dirty="0"/>
          </a:p>
          <a:p>
            <a:r>
              <a:rPr lang="zh-CN" altLang="en-US" dirty="0"/>
              <a:t>外部组织能提供有价值的见解、知识、专利、甚至现成的产品</a:t>
            </a:r>
            <a:endParaRPr lang="en-US" altLang="zh-CN" dirty="0"/>
          </a:p>
          <a:p>
            <a:r>
              <a:rPr lang="zh-CN" altLang="en-US" dirty="0"/>
              <a:t>要能有效获取外部特定资源，要有对外协作的专门业务</a:t>
            </a:r>
            <a:endParaRPr lang="en-US" altLang="zh-CN" dirty="0"/>
          </a:p>
          <a:p>
            <a:r>
              <a:rPr lang="zh-CN" altLang="en-US" dirty="0"/>
              <a:t>外来意味着成本，但可以缩短上市时间，提升内部开发效率</a:t>
            </a:r>
            <a:endParaRPr lang="en-US" altLang="zh-CN" dirty="0"/>
          </a:p>
          <a:p>
            <a:r>
              <a:rPr lang="zh-CN" altLang="en-US" i="1" dirty="0"/>
              <a:t>帮助企业实现跨越式发展（中国高铁）</a:t>
            </a:r>
          </a:p>
        </p:txBody>
      </p:sp>
    </p:spTree>
    <p:extLst>
      <p:ext uri="{BB962C8B-B14F-4D97-AF65-F5344CB8AC3E}">
        <p14:creationId xmlns:p14="http://schemas.microsoft.com/office/powerpoint/2010/main" val="4152896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6B7A0-AE0B-47E3-84D8-9DB14D0212D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8AC32CE-79F9-455C-9D33-2D18F673759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C6B4EB1-7092-40B7-940A-FAB3A7347933}"/>
              </a:ext>
            </a:extLst>
          </p:cNvPr>
          <p:cNvPicPr>
            <a:picLocks noChangeAspect="1"/>
          </p:cNvPicPr>
          <p:nvPr/>
        </p:nvPicPr>
        <p:blipFill>
          <a:blip r:embed="rId2"/>
          <a:stretch>
            <a:fillRect/>
          </a:stretch>
        </p:blipFill>
        <p:spPr>
          <a:xfrm>
            <a:off x="87637" y="1029045"/>
            <a:ext cx="8968726" cy="4785001"/>
          </a:xfrm>
          <a:prstGeom prst="rect">
            <a:avLst/>
          </a:prstGeom>
        </p:spPr>
      </p:pic>
      <p:sp>
        <p:nvSpPr>
          <p:cNvPr id="5" name="内容占位符 2">
            <a:extLst>
              <a:ext uri="{FF2B5EF4-FFF2-40B4-BE49-F238E27FC236}">
                <a16:creationId xmlns:a16="http://schemas.microsoft.com/office/drawing/2014/main" id="{DBEB1601-2E82-4E1E-A583-019D3D4C0A6C}"/>
              </a:ext>
            </a:extLst>
          </p:cNvPr>
          <p:cNvSpPr txBox="1">
            <a:spLocks/>
          </p:cNvSpPr>
          <p:nvPr/>
        </p:nvSpPr>
        <p:spPr>
          <a:xfrm>
            <a:off x="6530009" y="976520"/>
            <a:ext cx="2323179" cy="4785000"/>
          </a:xfrm>
          <a:prstGeom prst="rect">
            <a:avLst/>
          </a:prstGeom>
          <a:solidFill>
            <a:schemeClr val="bg1"/>
          </a:solidFill>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dirty="0"/>
              <a:t>以研发为核心的组织往往产生许多</a:t>
            </a:r>
            <a:r>
              <a:rPr lang="zh-CN" altLang="en-US" sz="2100" b="1" dirty="0"/>
              <a:t>内部无法实用化</a:t>
            </a:r>
            <a:r>
              <a:rPr lang="zh-CN" altLang="en-US" sz="2100" dirty="0"/>
              <a:t>的知识、技术、和智力资产</a:t>
            </a:r>
            <a:endParaRPr lang="en-US" altLang="zh-CN" sz="2100" dirty="0"/>
          </a:p>
          <a:p>
            <a:r>
              <a:rPr lang="zh-CN" altLang="en-US" sz="2100" dirty="0"/>
              <a:t>将闲置资产变现，增加收入</a:t>
            </a:r>
            <a:endParaRPr lang="en-US" altLang="zh-CN" sz="2100" dirty="0"/>
          </a:p>
          <a:p>
            <a:r>
              <a:rPr lang="zh-CN" altLang="en-US" sz="2100" dirty="0"/>
              <a:t>因战略或运营原因对内无价值的研发成果可能对其它行业意义重大</a:t>
            </a:r>
            <a:endParaRPr lang="en-US" altLang="zh-CN" sz="2100" dirty="0"/>
          </a:p>
          <a:p>
            <a:r>
              <a:rPr lang="zh-CN" altLang="en-US" sz="2100" i="1" dirty="0"/>
              <a:t>帮助企业聚焦核心战略，鼓励内部创新</a:t>
            </a:r>
            <a:endParaRPr lang="en-US" altLang="zh-CN" sz="2100" i="1" dirty="0"/>
          </a:p>
          <a:p>
            <a:pPr lvl="1"/>
            <a:r>
              <a:rPr lang="zh-CN" altLang="en-US" sz="1800" i="1" dirty="0"/>
              <a:t>“川崎模型”</a:t>
            </a:r>
          </a:p>
          <a:p>
            <a:pPr lvl="1"/>
            <a:r>
              <a:rPr lang="zh-CN" altLang="en-US" sz="1800" i="1" dirty="0"/>
              <a:t>军转民，航天科技，高校成果转化，农科扶贫</a:t>
            </a:r>
            <a:endParaRPr lang="en-US" altLang="zh-CN" sz="1800" i="1" dirty="0"/>
          </a:p>
        </p:txBody>
      </p:sp>
    </p:spTree>
    <p:extLst>
      <p:ext uri="{BB962C8B-B14F-4D97-AF65-F5344CB8AC3E}">
        <p14:creationId xmlns:p14="http://schemas.microsoft.com/office/powerpoint/2010/main" val="798358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8B8398-439D-492D-A637-91EBE34E7E13}"/>
              </a:ext>
            </a:extLst>
          </p:cNvPr>
          <p:cNvSpPr>
            <a:spLocks noGrp="1"/>
          </p:cNvSpPr>
          <p:nvPr>
            <p:ph type="title"/>
          </p:nvPr>
        </p:nvSpPr>
        <p:spPr>
          <a:xfrm>
            <a:off x="478319" y="275674"/>
            <a:ext cx="8187359" cy="1325563"/>
          </a:xfrm>
        </p:spPr>
        <p:txBody>
          <a:bodyPr/>
          <a:lstStyle/>
          <a:p>
            <a:r>
              <a:rPr lang="zh-CN" altLang="en-US" dirty="0"/>
              <a:t>开放的商业模式补充：格力电器</a:t>
            </a:r>
          </a:p>
        </p:txBody>
      </p:sp>
      <p:sp>
        <p:nvSpPr>
          <p:cNvPr id="3" name="内容占位符 2">
            <a:extLst>
              <a:ext uri="{FF2B5EF4-FFF2-40B4-BE49-F238E27FC236}">
                <a16:creationId xmlns:a16="http://schemas.microsoft.com/office/drawing/2014/main" id="{41F1607B-B388-4555-A7C6-5676FFD8ED19}"/>
              </a:ext>
            </a:extLst>
          </p:cNvPr>
          <p:cNvSpPr>
            <a:spLocks noGrp="1"/>
          </p:cNvSpPr>
          <p:nvPr>
            <p:ph idx="1"/>
          </p:nvPr>
        </p:nvSpPr>
        <p:spPr>
          <a:xfrm>
            <a:off x="84482" y="1815685"/>
            <a:ext cx="8975035" cy="4962801"/>
          </a:xfrm>
        </p:spPr>
        <p:txBody>
          <a:bodyPr>
            <a:normAutofit fontScale="77500" lnSpcReduction="20000"/>
          </a:bodyPr>
          <a:lstStyle/>
          <a:p>
            <a:r>
              <a:rPr lang="zh-CN" altLang="en-US" dirty="0"/>
              <a:t>由外到内</a:t>
            </a:r>
            <a:endParaRPr lang="en-US" altLang="zh-CN" dirty="0"/>
          </a:p>
          <a:p>
            <a:pPr lvl="1"/>
            <a:r>
              <a:rPr lang="en-US" altLang="zh-CN" dirty="0"/>
              <a:t>2014</a:t>
            </a:r>
            <a:r>
              <a:rPr lang="zh-CN" altLang="en-US" dirty="0"/>
              <a:t>年以前，国内高端中央空调机组主要靠引入并组装丹麦的丹佛斯磁悬浮压缩机</a:t>
            </a:r>
            <a:endParaRPr lang="en-US" altLang="zh-CN" dirty="0"/>
          </a:p>
          <a:p>
            <a:pPr lvl="1"/>
            <a:r>
              <a:rPr lang="en-US" altLang="zh-CN" dirty="0"/>
              <a:t>2014</a:t>
            </a:r>
            <a:r>
              <a:rPr lang="zh-CN" altLang="en-US" dirty="0"/>
              <a:t>年，格力研发四年的“磁悬浮变频离心式制冷压缩机及水冷机组”成功，开始宣传“核心科技”</a:t>
            </a:r>
            <a:endParaRPr lang="en-US" altLang="zh-CN" dirty="0"/>
          </a:p>
          <a:p>
            <a:pPr lvl="1"/>
            <a:r>
              <a:rPr lang="en-US" altLang="zh-CN" dirty="0"/>
              <a:t>2015</a:t>
            </a:r>
            <a:r>
              <a:rPr lang="zh-CN" altLang="en-US" dirty="0"/>
              <a:t>年</a:t>
            </a:r>
            <a:r>
              <a:rPr lang="en-US" altLang="zh-CN" dirty="0"/>
              <a:t>10</a:t>
            </a:r>
            <a:r>
              <a:rPr lang="zh-CN" altLang="en-US" dirty="0"/>
              <a:t>月中标</a:t>
            </a:r>
            <a:r>
              <a:rPr lang="en-US" altLang="zh-CN" dirty="0"/>
              <a:t>CAP1400</a:t>
            </a:r>
            <a:r>
              <a:rPr lang="zh-CN" altLang="en-US" dirty="0"/>
              <a:t>，</a:t>
            </a:r>
            <a:r>
              <a:rPr lang="en-US" altLang="zh-CN" dirty="0"/>
              <a:t>2016</a:t>
            </a:r>
            <a:r>
              <a:rPr lang="zh-CN" altLang="en-US" dirty="0"/>
              <a:t>年</a:t>
            </a:r>
            <a:r>
              <a:rPr lang="en-US" altLang="zh-CN" dirty="0"/>
              <a:t>3</a:t>
            </a:r>
            <a:r>
              <a:rPr lang="zh-CN" altLang="en-US" dirty="0"/>
              <a:t>月中标</a:t>
            </a:r>
            <a:r>
              <a:rPr lang="en-US" altLang="zh-CN" dirty="0"/>
              <a:t>CAP1000</a:t>
            </a:r>
            <a:r>
              <a:rPr lang="zh-CN" altLang="en-US" dirty="0"/>
              <a:t>，同时为核电站机组与核电站控制区提供制冷服务</a:t>
            </a:r>
            <a:endParaRPr lang="en-US" altLang="zh-CN" dirty="0"/>
          </a:p>
          <a:p>
            <a:endParaRPr lang="en-US" altLang="zh-CN" sz="225" dirty="0"/>
          </a:p>
          <a:p>
            <a:r>
              <a:rPr lang="zh-CN" altLang="en-US" dirty="0"/>
              <a:t>由内到外</a:t>
            </a:r>
            <a:endParaRPr lang="en-US" altLang="zh-CN" dirty="0"/>
          </a:p>
          <a:p>
            <a:pPr lvl="1"/>
            <a:r>
              <a:rPr lang="en-US" altLang="zh-CN" dirty="0"/>
              <a:t>2019</a:t>
            </a:r>
            <a:r>
              <a:rPr lang="zh-CN" altLang="en-US" dirty="0"/>
              <a:t>年</a:t>
            </a:r>
            <a:r>
              <a:rPr lang="en-US" altLang="zh-CN" dirty="0"/>
              <a:t>11</a:t>
            </a:r>
            <a:r>
              <a:rPr lang="zh-CN" altLang="en-US" dirty="0"/>
              <a:t>月向</a:t>
            </a:r>
            <a:r>
              <a:rPr lang="zh-CN" altLang="en-US" b="1" dirty="0"/>
              <a:t>丹麦知名水泵生产商</a:t>
            </a:r>
            <a:r>
              <a:rPr lang="zh-CN" altLang="en-US" dirty="0"/>
              <a:t>格兰富提供新型</a:t>
            </a:r>
            <a:r>
              <a:rPr lang="zh-CN" altLang="en-US" b="1" dirty="0"/>
              <a:t>无稀土</a:t>
            </a:r>
            <a:r>
              <a:rPr lang="zh-CN" altLang="en-US" dirty="0"/>
              <a:t>磁阻电机领域</a:t>
            </a:r>
            <a:r>
              <a:rPr lang="en-US" altLang="zh-CN" dirty="0"/>
              <a:t>3</a:t>
            </a:r>
            <a:r>
              <a:rPr lang="zh-CN" altLang="en-US" dirty="0"/>
              <a:t>个系列的专利技术</a:t>
            </a:r>
            <a:endParaRPr lang="en-US" altLang="zh-CN" dirty="0"/>
          </a:p>
          <a:p>
            <a:endParaRPr lang="en-US" altLang="zh-CN" sz="225" dirty="0"/>
          </a:p>
          <a:p>
            <a:r>
              <a:rPr lang="zh-CN" altLang="en-US" dirty="0"/>
              <a:t>连接器</a:t>
            </a:r>
            <a:endParaRPr lang="en-US" altLang="zh-CN" dirty="0"/>
          </a:p>
          <a:p>
            <a:pPr lvl="1"/>
            <a:r>
              <a:rPr lang="en-US" altLang="zh-CN" dirty="0"/>
              <a:t>1997</a:t>
            </a:r>
            <a:r>
              <a:rPr lang="zh-CN" altLang="en-US" dirty="0"/>
              <a:t>年开始设立格力科技进步奖，</a:t>
            </a:r>
            <a:r>
              <a:rPr lang="en-US" altLang="zh-CN" dirty="0"/>
              <a:t>2018</a:t>
            </a:r>
            <a:r>
              <a:rPr lang="zh-CN" altLang="en-US" dirty="0"/>
              <a:t>年总奖金</a:t>
            </a:r>
            <a:r>
              <a:rPr lang="en-US" altLang="zh-CN" dirty="0"/>
              <a:t>5000</a:t>
            </a:r>
            <a:r>
              <a:rPr lang="zh-CN" altLang="en-US" dirty="0"/>
              <a:t>万人民币</a:t>
            </a:r>
            <a:endParaRPr lang="en-US" altLang="zh-CN" dirty="0"/>
          </a:p>
          <a:p>
            <a:pPr lvl="1"/>
            <a:r>
              <a:rPr lang="zh-CN" altLang="en-US" dirty="0"/>
              <a:t>鼓励内部实现从宏观（核心技术、空调芯片）到微观（生产线环节优化）的研发攻关</a:t>
            </a:r>
            <a:endParaRPr lang="en-US" altLang="zh-CN" dirty="0"/>
          </a:p>
          <a:p>
            <a:pPr lvl="2"/>
            <a:r>
              <a:rPr lang="en-US" altLang="zh-CN" dirty="0"/>
              <a:t>3</a:t>
            </a:r>
            <a:r>
              <a:rPr lang="zh-CN" altLang="en-US" dirty="0"/>
              <a:t>乐</a:t>
            </a:r>
            <a:r>
              <a:rPr lang="en-US" altLang="zh-CN" dirty="0"/>
              <a:t>28</a:t>
            </a:r>
            <a:r>
              <a:rPr lang="zh-CN" altLang="en-US" dirty="0"/>
              <a:t>日，格力电器消息，国家知识产权局数据显示，截至</a:t>
            </a:r>
            <a:r>
              <a:rPr lang="en-US" altLang="zh-CN" dirty="0"/>
              <a:t>2021</a:t>
            </a:r>
            <a:r>
              <a:rPr lang="zh-CN" altLang="en-US" dirty="0"/>
              <a:t>年</a:t>
            </a:r>
            <a:r>
              <a:rPr lang="en-US" altLang="zh-CN" dirty="0"/>
              <a:t>3</a:t>
            </a:r>
            <a:r>
              <a:rPr lang="zh-CN" altLang="en-US" dirty="0"/>
              <a:t>月，珠海格力电器股份有限公司累计发明专利授权数量超过一万件。从现有数据来看，格力电器已经成为国内首家已授权发明专利过万的家电企业。</a:t>
            </a:r>
            <a:endParaRPr lang="en-US" altLang="zh-CN" dirty="0"/>
          </a:p>
          <a:p>
            <a:pPr lvl="1"/>
            <a:r>
              <a:rPr lang="zh-CN" altLang="en-US" dirty="0"/>
              <a:t>与国内</a:t>
            </a:r>
            <a:r>
              <a:rPr lang="en-US" altLang="zh-CN" dirty="0"/>
              <a:t>24</a:t>
            </a:r>
            <a:r>
              <a:rPr lang="zh-CN" altLang="en-US" dirty="0"/>
              <a:t>所高校建立“卓越人才伙伴”</a:t>
            </a:r>
          </a:p>
        </p:txBody>
      </p:sp>
    </p:spTree>
    <p:extLst>
      <p:ext uri="{BB962C8B-B14F-4D97-AF65-F5344CB8AC3E}">
        <p14:creationId xmlns:p14="http://schemas.microsoft.com/office/powerpoint/2010/main" val="1578464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C9DD8-268A-40E8-9F31-AC6C2E83B184}"/>
              </a:ext>
            </a:extLst>
          </p:cNvPr>
          <p:cNvSpPr>
            <a:spLocks noGrp="1"/>
          </p:cNvSpPr>
          <p:nvPr>
            <p:ph type="title"/>
          </p:nvPr>
        </p:nvSpPr>
        <p:spPr/>
        <p:txBody>
          <a:bodyPr/>
          <a:lstStyle/>
          <a:p>
            <a:r>
              <a:rPr lang="zh-CN" altLang="en-US" dirty="0"/>
              <a:t>长尾商业模式举例：图书出版</a:t>
            </a:r>
          </a:p>
        </p:txBody>
      </p:sp>
      <p:sp>
        <p:nvSpPr>
          <p:cNvPr id="3" name="内容占位符 2">
            <a:extLst>
              <a:ext uri="{FF2B5EF4-FFF2-40B4-BE49-F238E27FC236}">
                <a16:creationId xmlns:a16="http://schemas.microsoft.com/office/drawing/2014/main" id="{6889BB9A-94FE-47A9-B71F-FBD5BC7701FF}"/>
              </a:ext>
            </a:extLst>
          </p:cNvPr>
          <p:cNvSpPr>
            <a:spLocks noGrp="1"/>
          </p:cNvSpPr>
          <p:nvPr>
            <p:ph idx="1"/>
          </p:nvPr>
        </p:nvSpPr>
        <p:spPr>
          <a:xfrm>
            <a:off x="529258" y="1908417"/>
            <a:ext cx="7886700" cy="994172"/>
          </a:xfrm>
        </p:spPr>
        <p:txBody>
          <a:bodyPr>
            <a:normAutofit fontScale="70000" lnSpcReduction="20000"/>
          </a:bodyPr>
          <a:lstStyle/>
          <a:p>
            <a:r>
              <a:rPr lang="zh-CN" altLang="en-US" sz="3400" dirty="0"/>
              <a:t>图书出版的转型</a:t>
            </a:r>
            <a:endParaRPr lang="en-US" altLang="zh-CN" sz="3400" dirty="0"/>
          </a:p>
          <a:p>
            <a:pPr lvl="1"/>
            <a:r>
              <a:rPr lang="zh-CN" altLang="en-US" sz="2600" dirty="0"/>
              <a:t>宽泛内容、大范围读者 </a:t>
            </a:r>
            <a:r>
              <a:rPr lang="en-US" altLang="zh-CN" sz="2600" dirty="0"/>
              <a:t>– </a:t>
            </a:r>
            <a:r>
              <a:rPr lang="zh-CN" altLang="en-US" sz="2600" dirty="0"/>
              <a:t>自助出版、小众作家与读者</a:t>
            </a:r>
            <a:endParaRPr lang="en-US" altLang="zh-CN" sz="2600" dirty="0"/>
          </a:p>
          <a:p>
            <a:pPr lvl="1"/>
            <a:r>
              <a:rPr lang="zh-CN" altLang="en-US" sz="2600" dirty="0"/>
              <a:t>国内：生产：选题会</a:t>
            </a:r>
            <a:r>
              <a:rPr lang="en-US" altLang="zh-CN" sz="2600" dirty="0"/>
              <a:t> - </a:t>
            </a:r>
            <a:r>
              <a:rPr lang="zh-CN" altLang="en-US" sz="2600" dirty="0"/>
              <a:t>出钱包销、渠道：出版商发行 </a:t>
            </a:r>
            <a:r>
              <a:rPr lang="en-US" altLang="zh-CN" sz="2600" dirty="0"/>
              <a:t>– </a:t>
            </a:r>
            <a:r>
              <a:rPr lang="zh-CN" altLang="en-US" sz="2600" dirty="0"/>
              <a:t>赞助发行 </a:t>
            </a:r>
            <a:r>
              <a:rPr lang="en-US" altLang="zh-CN" sz="2600" dirty="0"/>
              <a:t>– </a:t>
            </a:r>
            <a:r>
              <a:rPr lang="zh-CN" altLang="en-US" sz="2600" dirty="0"/>
              <a:t>零售</a:t>
            </a:r>
            <a:endParaRPr lang="en-US" altLang="zh-CN" dirty="0"/>
          </a:p>
        </p:txBody>
      </p:sp>
      <p:pic>
        <p:nvPicPr>
          <p:cNvPr id="4" name="图片 3">
            <a:extLst>
              <a:ext uri="{FF2B5EF4-FFF2-40B4-BE49-F238E27FC236}">
                <a16:creationId xmlns:a16="http://schemas.microsoft.com/office/drawing/2014/main" id="{77355DF5-8B0D-4F90-8EDC-24EDD94F126B}"/>
              </a:ext>
            </a:extLst>
          </p:cNvPr>
          <p:cNvPicPr>
            <a:picLocks noChangeAspect="1"/>
          </p:cNvPicPr>
          <p:nvPr/>
        </p:nvPicPr>
        <p:blipFill>
          <a:blip r:embed="rId3"/>
          <a:stretch>
            <a:fillRect/>
          </a:stretch>
        </p:blipFill>
        <p:spPr>
          <a:xfrm>
            <a:off x="382540" y="3321844"/>
            <a:ext cx="4189460" cy="2541267"/>
          </a:xfrm>
          <a:prstGeom prst="rect">
            <a:avLst/>
          </a:prstGeom>
        </p:spPr>
      </p:pic>
      <p:pic>
        <p:nvPicPr>
          <p:cNvPr id="5" name="图片 4">
            <a:extLst>
              <a:ext uri="{FF2B5EF4-FFF2-40B4-BE49-F238E27FC236}">
                <a16:creationId xmlns:a16="http://schemas.microsoft.com/office/drawing/2014/main" id="{8933A971-3CE3-4D40-A977-9437885F076E}"/>
              </a:ext>
            </a:extLst>
          </p:cNvPr>
          <p:cNvPicPr>
            <a:picLocks noChangeAspect="1"/>
          </p:cNvPicPr>
          <p:nvPr/>
        </p:nvPicPr>
        <p:blipFill>
          <a:blip r:embed="rId4"/>
          <a:stretch>
            <a:fillRect/>
          </a:stretch>
        </p:blipFill>
        <p:spPr>
          <a:xfrm>
            <a:off x="4762597" y="3325666"/>
            <a:ext cx="3998864" cy="2556650"/>
          </a:xfrm>
          <a:prstGeom prst="rect">
            <a:avLst/>
          </a:prstGeom>
        </p:spPr>
      </p:pic>
      <p:sp>
        <p:nvSpPr>
          <p:cNvPr id="7" name="矩形 6">
            <a:extLst>
              <a:ext uri="{FF2B5EF4-FFF2-40B4-BE49-F238E27FC236}">
                <a16:creationId xmlns:a16="http://schemas.microsoft.com/office/drawing/2014/main" id="{F9CA1336-BCF0-46A9-84B4-90E8E3EA58B5}"/>
              </a:ext>
            </a:extLst>
          </p:cNvPr>
          <p:cNvSpPr/>
          <p:nvPr/>
        </p:nvSpPr>
        <p:spPr>
          <a:xfrm>
            <a:off x="2242150" y="5685183"/>
            <a:ext cx="4850297" cy="807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r>
              <a:rPr lang="zh-CN" altLang="en-US" sz="2000" b="1" dirty="0"/>
              <a:t>生产与渠道的工具化</a:t>
            </a:r>
            <a:endParaRPr lang="en-US" altLang="zh-CN" sz="2000" b="1" dirty="0"/>
          </a:p>
          <a:p>
            <a:pPr algn="ctr"/>
            <a:r>
              <a:rPr lang="en-US" altLang="zh-CN" sz="2000" b="1" dirty="0"/>
              <a:t>2.</a:t>
            </a:r>
            <a:r>
              <a:rPr lang="zh-CN" altLang="en-US" sz="2000" b="1" dirty="0"/>
              <a:t>资产生产与销售转向佣金与平台使用费</a:t>
            </a:r>
          </a:p>
        </p:txBody>
      </p:sp>
    </p:spTree>
    <p:extLst>
      <p:ext uri="{BB962C8B-B14F-4D97-AF65-F5344CB8AC3E}">
        <p14:creationId xmlns:p14="http://schemas.microsoft.com/office/powerpoint/2010/main" val="80232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EF96E-6F8D-40F2-B7D4-48033F660CA5}"/>
              </a:ext>
            </a:extLst>
          </p:cNvPr>
          <p:cNvSpPr>
            <a:spLocks noGrp="1"/>
          </p:cNvSpPr>
          <p:nvPr>
            <p:ph type="title"/>
          </p:nvPr>
        </p:nvSpPr>
        <p:spPr>
          <a:xfrm>
            <a:off x="449746" y="284330"/>
            <a:ext cx="7886700" cy="583406"/>
          </a:xfrm>
        </p:spPr>
        <p:txBody>
          <a:bodyPr>
            <a:normAutofit fontScale="90000"/>
          </a:bodyPr>
          <a:lstStyle/>
          <a:p>
            <a:r>
              <a:rPr lang="zh-CN" altLang="en-US" dirty="0"/>
              <a:t>长尾商业模式举例：乐高数字在线</a:t>
            </a:r>
          </a:p>
        </p:txBody>
      </p:sp>
      <p:pic>
        <p:nvPicPr>
          <p:cNvPr id="4" name="图片 3">
            <a:extLst>
              <a:ext uri="{FF2B5EF4-FFF2-40B4-BE49-F238E27FC236}">
                <a16:creationId xmlns:a16="http://schemas.microsoft.com/office/drawing/2014/main" id="{55E9A647-3E65-488A-9294-52D2A8D24F1A}"/>
              </a:ext>
            </a:extLst>
          </p:cNvPr>
          <p:cNvPicPr>
            <a:picLocks noChangeAspect="1"/>
          </p:cNvPicPr>
          <p:nvPr/>
        </p:nvPicPr>
        <p:blipFill>
          <a:blip r:embed="rId2"/>
          <a:stretch>
            <a:fillRect/>
          </a:stretch>
        </p:blipFill>
        <p:spPr>
          <a:xfrm>
            <a:off x="669364" y="1083365"/>
            <a:ext cx="7886700" cy="5266307"/>
          </a:xfrm>
          <a:prstGeom prst="rect">
            <a:avLst/>
          </a:prstGeom>
        </p:spPr>
      </p:pic>
      <p:sp>
        <p:nvSpPr>
          <p:cNvPr id="7" name="矩形 6">
            <a:extLst>
              <a:ext uri="{FF2B5EF4-FFF2-40B4-BE49-F238E27FC236}">
                <a16:creationId xmlns:a16="http://schemas.microsoft.com/office/drawing/2014/main" id="{EFF7879E-4C8A-4787-9F5C-9A7B3B6E37AF}"/>
              </a:ext>
            </a:extLst>
          </p:cNvPr>
          <p:cNvSpPr/>
          <p:nvPr/>
        </p:nvSpPr>
        <p:spPr>
          <a:xfrm>
            <a:off x="3549512" y="5990264"/>
            <a:ext cx="5124864" cy="765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r>
              <a:rPr lang="zh-CN" altLang="en-US" sz="2000" dirty="0"/>
              <a:t>生产（本身标准化程度高）与渠道的复用</a:t>
            </a:r>
            <a:endParaRPr lang="en-US" altLang="zh-CN" sz="2000" dirty="0"/>
          </a:p>
          <a:p>
            <a:pPr algn="ctr"/>
            <a:r>
              <a:rPr lang="en-US" altLang="zh-CN" sz="2000" dirty="0"/>
              <a:t>2.</a:t>
            </a:r>
            <a:r>
              <a:rPr lang="zh-CN" altLang="en-US" sz="2000" dirty="0"/>
              <a:t>提高用户忠诚度，挖掘用户额外需求</a:t>
            </a:r>
          </a:p>
        </p:txBody>
      </p:sp>
    </p:spTree>
    <p:extLst>
      <p:ext uri="{BB962C8B-B14F-4D97-AF65-F5344CB8AC3E}">
        <p14:creationId xmlns:p14="http://schemas.microsoft.com/office/powerpoint/2010/main" val="2884096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889E6-5BAB-40C8-B2BB-1F4F019A1D7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6AAA67E-08F4-4B66-B1C2-83CC4AF31168}"/>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E9B1C13F-ABD0-42DF-9559-E7DF54153CDF}"/>
              </a:ext>
            </a:extLst>
          </p:cNvPr>
          <p:cNvPicPr>
            <a:picLocks noChangeAspect="1"/>
          </p:cNvPicPr>
          <p:nvPr/>
        </p:nvPicPr>
        <p:blipFill>
          <a:blip r:embed="rId2"/>
          <a:stretch>
            <a:fillRect/>
          </a:stretch>
        </p:blipFill>
        <p:spPr>
          <a:xfrm>
            <a:off x="1431235" y="750465"/>
            <a:ext cx="6134928" cy="5357070"/>
          </a:xfrm>
          <a:prstGeom prst="rect">
            <a:avLst/>
          </a:prstGeom>
        </p:spPr>
      </p:pic>
      <p:sp>
        <p:nvSpPr>
          <p:cNvPr id="5" name="矩形 4">
            <a:extLst>
              <a:ext uri="{FF2B5EF4-FFF2-40B4-BE49-F238E27FC236}">
                <a16:creationId xmlns:a16="http://schemas.microsoft.com/office/drawing/2014/main" id="{20548E14-CAD7-4D23-A115-36197FC90998}"/>
              </a:ext>
            </a:extLst>
          </p:cNvPr>
          <p:cNvSpPr/>
          <p:nvPr/>
        </p:nvSpPr>
        <p:spPr>
          <a:xfrm>
            <a:off x="3637721" y="844672"/>
            <a:ext cx="2355575" cy="1156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提供宽范围非热销品，与热销品共存</a:t>
            </a:r>
            <a:br>
              <a:rPr lang="en-US" altLang="zh-CN" dirty="0"/>
            </a:br>
            <a:r>
              <a:rPr lang="en-US" altLang="zh-CN" dirty="0"/>
              <a:t>2.</a:t>
            </a:r>
            <a:r>
              <a:rPr lang="zh-CN" altLang="en-US" dirty="0"/>
              <a:t>也可能基于用户创造，并由平台支持</a:t>
            </a:r>
          </a:p>
        </p:txBody>
      </p:sp>
      <p:sp>
        <p:nvSpPr>
          <p:cNvPr id="6" name="矩形 5">
            <a:extLst>
              <a:ext uri="{FF2B5EF4-FFF2-40B4-BE49-F238E27FC236}">
                <a16:creationId xmlns:a16="http://schemas.microsoft.com/office/drawing/2014/main" id="{4465359A-673A-49A0-9D18-93C55D351B6F}"/>
              </a:ext>
            </a:extLst>
          </p:cNvPr>
          <p:cNvSpPr/>
          <p:nvPr/>
        </p:nvSpPr>
        <p:spPr>
          <a:xfrm>
            <a:off x="4494969" y="2032396"/>
            <a:ext cx="4569517" cy="661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需要同时找到小众客户和小众产品提供者（拥抱自主音乐人的网易云音乐，</a:t>
            </a:r>
            <a:r>
              <a:rPr lang="en-US" altLang="zh-CN" dirty="0"/>
              <a:t>Steam</a:t>
            </a:r>
            <a:r>
              <a:rPr lang="zh-CN" altLang="en-US" dirty="0"/>
              <a:t>）</a:t>
            </a:r>
          </a:p>
        </p:txBody>
      </p:sp>
      <p:sp>
        <p:nvSpPr>
          <p:cNvPr id="7" name="矩形 6">
            <a:extLst>
              <a:ext uri="{FF2B5EF4-FFF2-40B4-BE49-F238E27FC236}">
                <a16:creationId xmlns:a16="http://schemas.microsoft.com/office/drawing/2014/main" id="{D4BC16E5-8868-4E1C-AEC4-07350F12B0B3}"/>
              </a:ext>
            </a:extLst>
          </p:cNvPr>
          <p:cNvSpPr/>
          <p:nvPr/>
        </p:nvSpPr>
        <p:spPr>
          <a:xfrm>
            <a:off x="3973166" y="3866451"/>
            <a:ext cx="3043860" cy="661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依赖于多边平台（互联网）去连接小众客户和产品</a:t>
            </a:r>
          </a:p>
        </p:txBody>
      </p:sp>
      <p:sp>
        <p:nvSpPr>
          <p:cNvPr id="8" name="矩形 7">
            <a:extLst>
              <a:ext uri="{FF2B5EF4-FFF2-40B4-BE49-F238E27FC236}">
                <a16:creationId xmlns:a16="http://schemas.microsoft.com/office/drawing/2014/main" id="{A0EC4950-2DA7-48ED-A368-854048C5495E}"/>
              </a:ext>
            </a:extLst>
          </p:cNvPr>
          <p:cNvSpPr/>
          <p:nvPr/>
        </p:nvSpPr>
        <p:spPr>
          <a:xfrm>
            <a:off x="4711148" y="4662495"/>
            <a:ext cx="4278796" cy="661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收入来源五花八门 </a:t>
            </a:r>
            <a:r>
              <a:rPr lang="en-US" altLang="zh-CN" dirty="0"/>
              <a:t>- </a:t>
            </a:r>
            <a:r>
              <a:rPr lang="zh-CN" altLang="en-US" dirty="0"/>
              <a:t>广告、产品销售、订阅费（</a:t>
            </a:r>
            <a:r>
              <a:rPr lang="en-US" altLang="zh-CN" dirty="0"/>
              <a:t>B</a:t>
            </a:r>
            <a:r>
              <a:rPr lang="zh-CN" altLang="en-US" dirty="0"/>
              <a:t>站</a:t>
            </a:r>
            <a:r>
              <a:rPr lang="en-US" altLang="zh-CN" dirty="0"/>
              <a:t>Up</a:t>
            </a:r>
            <a:r>
              <a:rPr lang="zh-CN" altLang="en-US" dirty="0"/>
              <a:t>主收益）</a:t>
            </a:r>
          </a:p>
        </p:txBody>
      </p:sp>
    </p:spTree>
    <p:extLst>
      <p:ext uri="{BB962C8B-B14F-4D97-AF65-F5344CB8AC3E}">
        <p14:creationId xmlns:p14="http://schemas.microsoft.com/office/powerpoint/2010/main" val="152878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998AC-7B0C-4CBE-9E14-151A26FBA363}"/>
              </a:ext>
            </a:extLst>
          </p:cNvPr>
          <p:cNvSpPr>
            <a:spLocks noGrp="1"/>
          </p:cNvSpPr>
          <p:nvPr>
            <p:ph type="title"/>
          </p:nvPr>
        </p:nvSpPr>
        <p:spPr>
          <a:xfrm>
            <a:off x="628650" y="365126"/>
            <a:ext cx="7886700" cy="1032353"/>
          </a:xfrm>
        </p:spPr>
        <p:txBody>
          <a:bodyPr/>
          <a:lstStyle/>
          <a:p>
            <a:r>
              <a:rPr lang="en-US" altLang="zh-CN" i="1" dirty="0"/>
              <a:t>“</a:t>
            </a:r>
            <a:r>
              <a:rPr lang="zh-CN" altLang="en-US" i="1" dirty="0"/>
              <a:t>长尾的平台</a:t>
            </a:r>
            <a:r>
              <a:rPr lang="en-US" altLang="zh-CN" i="1" dirty="0"/>
              <a:t>”</a:t>
            </a:r>
            <a:r>
              <a:rPr lang="zh-CN" altLang="en-US" i="1" dirty="0"/>
              <a:t>与“平台的长尾”</a:t>
            </a:r>
          </a:p>
        </p:txBody>
      </p:sp>
      <p:sp>
        <p:nvSpPr>
          <p:cNvPr id="3" name="内容占位符 2">
            <a:extLst>
              <a:ext uri="{FF2B5EF4-FFF2-40B4-BE49-F238E27FC236}">
                <a16:creationId xmlns:a16="http://schemas.microsoft.com/office/drawing/2014/main" id="{900DAA69-31E7-41F0-84E9-822E8EC37008}"/>
              </a:ext>
            </a:extLst>
          </p:cNvPr>
          <p:cNvSpPr>
            <a:spLocks noGrp="1"/>
          </p:cNvSpPr>
          <p:nvPr>
            <p:ph idx="1"/>
          </p:nvPr>
        </p:nvSpPr>
        <p:spPr>
          <a:xfrm>
            <a:off x="0" y="1604514"/>
            <a:ext cx="9143999" cy="5098212"/>
          </a:xfrm>
        </p:spPr>
        <p:txBody>
          <a:bodyPr>
            <a:normAutofit fontScale="92500" lnSpcReduction="10000"/>
          </a:bodyPr>
          <a:lstStyle/>
          <a:p>
            <a:r>
              <a:rPr lang="zh-CN" altLang="en-US" dirty="0"/>
              <a:t>为长尾内容服务的</a:t>
            </a:r>
            <a:r>
              <a:rPr lang="zh-CN" altLang="en-US" b="1" dirty="0"/>
              <a:t>主流类型平台</a:t>
            </a:r>
            <a:endParaRPr lang="en-US" altLang="zh-CN" b="1" dirty="0"/>
          </a:p>
          <a:p>
            <a:pPr lvl="1"/>
            <a:r>
              <a:rPr lang="en-US" altLang="zh-CN" dirty="0"/>
              <a:t>B</a:t>
            </a:r>
            <a:r>
              <a:rPr lang="zh-CN" altLang="en-US" dirty="0"/>
              <a:t>站 </a:t>
            </a:r>
            <a:r>
              <a:rPr lang="en-US" altLang="zh-CN" dirty="0"/>
              <a:t>– </a:t>
            </a:r>
            <a:r>
              <a:rPr lang="zh-CN" altLang="en-US" dirty="0"/>
              <a:t>官方号、</a:t>
            </a:r>
            <a:r>
              <a:rPr lang="en-US" altLang="zh-CN" dirty="0"/>
              <a:t>Up</a:t>
            </a:r>
            <a:r>
              <a:rPr lang="zh-CN" altLang="en-US" dirty="0"/>
              <a:t>主、二创</a:t>
            </a:r>
            <a:endParaRPr lang="en-US" altLang="zh-CN" dirty="0"/>
          </a:p>
          <a:p>
            <a:pPr lvl="1"/>
            <a:r>
              <a:rPr lang="en-US" altLang="zh-CN" dirty="0"/>
              <a:t>Steam – </a:t>
            </a:r>
            <a:r>
              <a:rPr lang="zh-CN" altLang="en-US" dirty="0"/>
              <a:t>正版代理、绿光计划、创意工坊</a:t>
            </a:r>
            <a:endParaRPr lang="en-US" altLang="zh-CN" dirty="0"/>
          </a:p>
          <a:p>
            <a:endParaRPr lang="en-US" altLang="zh-CN" sz="600" dirty="0"/>
          </a:p>
          <a:p>
            <a:r>
              <a:rPr lang="zh-CN" altLang="en-US" dirty="0"/>
              <a:t>与同领域内平台相比属于</a:t>
            </a:r>
            <a:r>
              <a:rPr lang="zh-CN" altLang="en-US" b="1" dirty="0"/>
              <a:t>长尾类型的平台</a:t>
            </a:r>
            <a:endParaRPr lang="en-US" altLang="zh-CN" b="1" dirty="0"/>
          </a:p>
          <a:p>
            <a:pPr lvl="1"/>
            <a:r>
              <a:rPr lang="zh-CN" altLang="en-US" b="1" dirty="0"/>
              <a:t>社交软件基于场景的“生态位”：</a:t>
            </a:r>
            <a:r>
              <a:rPr lang="zh-CN" altLang="en-US" dirty="0"/>
              <a:t>微信、</a:t>
            </a:r>
            <a:r>
              <a:rPr lang="en-US" altLang="zh-CN" dirty="0"/>
              <a:t>QQ</a:t>
            </a:r>
            <a:r>
              <a:rPr lang="zh-CN" altLang="en-US" b="1" dirty="0"/>
              <a:t>、贴吧、陌陌</a:t>
            </a:r>
            <a:r>
              <a:rPr lang="en-US" altLang="zh-CN" b="1" dirty="0"/>
              <a:t>&amp;</a:t>
            </a:r>
            <a:r>
              <a:rPr lang="zh-CN" altLang="en-US" b="1" dirty="0"/>
              <a:t>探探、</a:t>
            </a:r>
            <a:r>
              <a:rPr lang="zh-CN" altLang="en-US" dirty="0"/>
              <a:t> </a:t>
            </a:r>
            <a:r>
              <a:rPr lang="en-US" altLang="zh-CN" b="1" dirty="0"/>
              <a:t>Soul</a:t>
            </a:r>
            <a:r>
              <a:rPr lang="zh-CN" altLang="en-US" b="1" dirty="0"/>
              <a:t>、比心、</a:t>
            </a:r>
            <a:r>
              <a:rPr lang="en-US" altLang="zh-CN" b="1" dirty="0"/>
              <a:t>Blued</a:t>
            </a:r>
            <a:r>
              <a:rPr lang="zh-CN" altLang="en-US" b="1" dirty="0"/>
              <a:t>（蓝城兄弟，</a:t>
            </a:r>
            <a:r>
              <a:rPr lang="en-US" altLang="zh-CN" b="1" dirty="0"/>
              <a:t>2020.7.8</a:t>
            </a:r>
            <a:r>
              <a:rPr lang="zh-CN" altLang="en-US" b="1" dirty="0"/>
              <a:t>纳斯达克上市，</a:t>
            </a:r>
            <a:r>
              <a:rPr lang="en-US" altLang="zh-CN" b="1" dirty="0"/>
              <a:t>2022.4.30</a:t>
            </a:r>
            <a:r>
              <a:rPr lang="zh-CN" altLang="en-US" b="1" dirty="0"/>
              <a:t>私有化退市）、</a:t>
            </a:r>
            <a:r>
              <a:rPr lang="en-US" altLang="zh-CN" b="1" dirty="0"/>
              <a:t> GitHub</a:t>
            </a:r>
            <a:r>
              <a:rPr lang="zh-CN" altLang="en-US" b="1" dirty="0"/>
              <a:t>：</a:t>
            </a:r>
            <a:r>
              <a:rPr lang="zh-CN" altLang="en-US" b="1" strike="sngStrike" dirty="0"/>
              <a:t>女装（</a:t>
            </a:r>
            <a:r>
              <a:rPr lang="en-US" altLang="zh-CN" b="1" strike="sngStrike" dirty="0"/>
              <a:t>2K+ Star</a:t>
            </a:r>
            <a:r>
              <a:rPr lang="zh-CN" altLang="en-US" b="1" strike="sngStrike" dirty="0"/>
              <a:t>）、</a:t>
            </a:r>
            <a:r>
              <a:rPr lang="zh-CN" altLang="en-US" b="1" dirty="0"/>
              <a:t>找工作黑名单</a:t>
            </a:r>
            <a:endParaRPr lang="en-US" altLang="zh-CN" b="1" dirty="0"/>
          </a:p>
          <a:p>
            <a:pPr lvl="1"/>
            <a:r>
              <a:rPr lang="zh-CN" altLang="en-US" dirty="0">
                <a:solidFill>
                  <a:srgbClr val="FF0000"/>
                </a:solidFill>
              </a:rPr>
              <a:t>大作业</a:t>
            </a:r>
            <a:r>
              <a:rPr lang="en-US" altLang="zh-CN" dirty="0">
                <a:solidFill>
                  <a:srgbClr val="FF0000"/>
                </a:solidFill>
              </a:rPr>
              <a:t>Hint</a:t>
            </a:r>
            <a:r>
              <a:rPr lang="zh-CN" altLang="en-US" dirty="0">
                <a:solidFill>
                  <a:srgbClr val="FF0000"/>
                </a:solidFill>
              </a:rPr>
              <a:t>：你的主题与相关竞品（主流</a:t>
            </a:r>
            <a:r>
              <a:rPr lang="en-US" altLang="zh-CN" dirty="0">
                <a:solidFill>
                  <a:srgbClr val="FF0000"/>
                </a:solidFill>
              </a:rPr>
              <a:t>1+</a:t>
            </a:r>
            <a:r>
              <a:rPr lang="zh-CN" altLang="en-US" dirty="0">
                <a:solidFill>
                  <a:srgbClr val="FF0000"/>
                </a:solidFill>
              </a:rPr>
              <a:t>长尾</a:t>
            </a:r>
            <a:r>
              <a:rPr lang="en-US" altLang="zh-CN" dirty="0">
                <a:solidFill>
                  <a:srgbClr val="FF0000"/>
                </a:solidFill>
              </a:rPr>
              <a:t>1</a:t>
            </a:r>
            <a:r>
              <a:rPr lang="zh-CN" altLang="en-US" dirty="0">
                <a:solidFill>
                  <a:srgbClr val="FF0000"/>
                </a:solidFill>
              </a:rPr>
              <a:t>） ？与竞品的不同？</a:t>
            </a:r>
            <a:endParaRPr lang="en-US" altLang="zh-CN" dirty="0">
              <a:solidFill>
                <a:srgbClr val="FF0000"/>
              </a:solidFill>
            </a:endParaRPr>
          </a:p>
          <a:p>
            <a:endParaRPr lang="en-US" altLang="zh-CN" sz="500" dirty="0">
              <a:solidFill>
                <a:srgbClr val="FF0000"/>
              </a:solidFill>
            </a:endParaRPr>
          </a:p>
          <a:p>
            <a:r>
              <a:rPr lang="zh-CN" altLang="en-US" dirty="0"/>
              <a:t>为长尾内容服务的长尾类型平台</a:t>
            </a:r>
            <a:endParaRPr lang="en-US" altLang="zh-CN" dirty="0"/>
          </a:p>
          <a:p>
            <a:pPr lvl="1"/>
            <a:r>
              <a:rPr lang="en-US" altLang="zh-CN" dirty="0"/>
              <a:t>A</a:t>
            </a:r>
            <a:r>
              <a:rPr lang="zh-CN" altLang="en-US" dirty="0"/>
              <a:t>站：转为专注二次元内容（系统性地从</a:t>
            </a:r>
            <a:r>
              <a:rPr lang="en-US" altLang="zh-CN" dirty="0"/>
              <a:t>B</a:t>
            </a:r>
            <a:r>
              <a:rPr lang="zh-CN" altLang="en-US" dirty="0"/>
              <a:t>站抢番，首页“欢迎回家”）</a:t>
            </a:r>
            <a:endParaRPr lang="en-US" altLang="zh-CN" dirty="0"/>
          </a:p>
          <a:p>
            <a:pPr lvl="2"/>
            <a:r>
              <a:rPr lang="zh-CN" altLang="en-US" dirty="0"/>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认真你就输啦 </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ω</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ノ</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 ( </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 </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つロ</a:t>
            </a:r>
            <a:r>
              <a:rPr lang="zh-CN" altLang="en-US" dirty="0"/>
              <a:t>” </a:t>
            </a:r>
            <a:r>
              <a:rPr lang="en-US" altLang="zh-CN" dirty="0"/>
              <a:t>vs.</a:t>
            </a:r>
            <a:r>
              <a:rPr lang="zh-CN" altLang="en-US" dirty="0"/>
              <a:t> “</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3"/>
              </a:rPr>
              <a:t>哔哩哔哩 </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3"/>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3"/>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3"/>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3"/>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3"/>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3"/>
              </a:rPr>
              <a:t>つロ 干杯</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3"/>
              </a:rPr>
              <a:t>~</a:t>
            </a:r>
            <a:r>
              <a:rPr lang="zh-CN" altLang="en-US" dirty="0"/>
              <a:t>”</a:t>
            </a:r>
          </a:p>
          <a:p>
            <a:pPr lvl="2"/>
            <a:r>
              <a:rPr lang="zh-CN" altLang="en-US" dirty="0"/>
              <a:t>背后的大厂：</a:t>
            </a:r>
            <a:r>
              <a:rPr lang="en-US" altLang="zh-CN" dirty="0"/>
              <a:t>2018</a:t>
            </a:r>
            <a:r>
              <a:rPr lang="zh-CN" altLang="en-US" dirty="0"/>
              <a:t>年</a:t>
            </a:r>
            <a:r>
              <a:rPr lang="en-US" altLang="zh-CN" dirty="0"/>
              <a:t>6</a:t>
            </a:r>
            <a:r>
              <a:rPr lang="zh-CN" altLang="en-US" dirty="0"/>
              <a:t>月快手</a:t>
            </a:r>
            <a:r>
              <a:rPr lang="en-US" altLang="zh-CN" dirty="0"/>
              <a:t>10.4</a:t>
            </a:r>
            <a:r>
              <a:rPr lang="zh-CN" altLang="en-US" dirty="0"/>
              <a:t>亿元全资收购（提供全面的技术支持，含架构、运维等），现运营负责人文旻（原网易文学、网易漫画高管，原网易</a:t>
            </a:r>
            <a:r>
              <a:rPr lang="en-US" altLang="zh-CN" dirty="0"/>
              <a:t>LOFTER</a:t>
            </a:r>
            <a:r>
              <a:rPr lang="zh-CN" altLang="en-US" dirty="0"/>
              <a:t>负责人）</a:t>
            </a:r>
            <a:endParaRPr lang="en-US" altLang="zh-CN" dirty="0"/>
          </a:p>
        </p:txBody>
      </p:sp>
    </p:spTree>
    <p:extLst>
      <p:ext uri="{BB962C8B-B14F-4D97-AF65-F5344CB8AC3E}">
        <p14:creationId xmlns:p14="http://schemas.microsoft.com/office/powerpoint/2010/main" val="77356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wipe(down)">
                                      <p:cBhvr>
                                        <p:cTn id="23" dur="500"/>
                                        <p:tgtEl>
                                          <p:spTgt spid="3">
                                            <p:txEl>
                                              <p:pRg st="9" end="9"/>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wipe(down)">
                                      <p:cBhvr>
                                        <p:cTn id="26" dur="500"/>
                                        <p:tgtEl>
                                          <p:spTgt spid="3">
                                            <p:txEl>
                                              <p:pRg st="10" end="1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wipe(down)">
                                      <p:cBhvr>
                                        <p:cTn id="2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B682A-DF9D-9525-AFB1-C58304D5312B}"/>
              </a:ext>
            </a:extLst>
          </p:cNvPr>
          <p:cNvSpPr>
            <a:spLocks noGrp="1"/>
          </p:cNvSpPr>
          <p:nvPr>
            <p:ph type="title"/>
          </p:nvPr>
        </p:nvSpPr>
        <p:spPr/>
        <p:txBody>
          <a:bodyPr/>
          <a:lstStyle/>
          <a:p>
            <a:r>
              <a:rPr lang="zh-CN" altLang="en-US" dirty="0"/>
              <a:t>长尾的发展趋势：坚持 </a:t>
            </a:r>
            <a:r>
              <a:rPr lang="en-US" altLang="zh-CN" dirty="0"/>
              <a:t>– </a:t>
            </a:r>
            <a:r>
              <a:rPr lang="zh-CN" altLang="en-US" dirty="0"/>
              <a:t>转化</a:t>
            </a:r>
          </a:p>
        </p:txBody>
      </p:sp>
      <p:sp>
        <p:nvSpPr>
          <p:cNvPr id="3" name="内容占位符 2">
            <a:extLst>
              <a:ext uri="{FF2B5EF4-FFF2-40B4-BE49-F238E27FC236}">
                <a16:creationId xmlns:a16="http://schemas.microsoft.com/office/drawing/2014/main" id="{63261E05-9BC4-794C-ACD3-406BA55817C8}"/>
              </a:ext>
            </a:extLst>
          </p:cNvPr>
          <p:cNvSpPr>
            <a:spLocks noGrp="1"/>
          </p:cNvSpPr>
          <p:nvPr>
            <p:ph idx="1"/>
          </p:nvPr>
        </p:nvSpPr>
        <p:spPr>
          <a:xfrm>
            <a:off x="628650" y="1536700"/>
            <a:ext cx="8331200" cy="5150239"/>
          </a:xfrm>
        </p:spPr>
        <p:txBody>
          <a:bodyPr>
            <a:normAutofit/>
          </a:bodyPr>
          <a:lstStyle/>
          <a:p>
            <a:r>
              <a:rPr lang="zh-CN" altLang="en-US" dirty="0"/>
              <a:t>“长尾之后”</a:t>
            </a:r>
            <a:endParaRPr lang="en-US" altLang="zh-CN" dirty="0"/>
          </a:p>
          <a:p>
            <a:pPr lvl="1"/>
            <a:r>
              <a:rPr lang="zh-CN" altLang="en-US" b="1" dirty="0"/>
              <a:t>突破因传统生产、设计、营销导致的二八曲线，长尾部分扁平化；形成若干“小众中心”，并分别向“大众中心”转化</a:t>
            </a:r>
            <a:endParaRPr lang="en-US" altLang="zh-CN" b="1" dirty="0"/>
          </a:p>
          <a:p>
            <a:r>
              <a:rPr lang="zh-CN" altLang="en-US" dirty="0"/>
              <a:t>成功转化</a:t>
            </a:r>
            <a:endParaRPr lang="en-US" altLang="zh-CN" dirty="0"/>
          </a:p>
          <a:p>
            <a:pPr lvl="1"/>
            <a:r>
              <a:rPr lang="en-US" altLang="zh-CN" dirty="0"/>
              <a:t>B</a:t>
            </a:r>
            <a:r>
              <a:rPr lang="zh-CN" altLang="en-US" dirty="0"/>
              <a:t>站：二次元 </a:t>
            </a:r>
            <a:r>
              <a:rPr lang="en-US" altLang="zh-CN" dirty="0"/>
              <a:t>– Z</a:t>
            </a:r>
            <a:r>
              <a:rPr lang="zh-CN" altLang="en-US" dirty="0"/>
              <a:t>时代文化社区 </a:t>
            </a:r>
            <a:r>
              <a:rPr lang="en-US" altLang="zh-CN" dirty="0"/>
              <a:t>– </a:t>
            </a:r>
            <a:r>
              <a:rPr lang="zh-CN" altLang="en-US" dirty="0"/>
              <a:t>“共情”</a:t>
            </a:r>
            <a:endParaRPr lang="en-US" altLang="zh-CN" dirty="0"/>
          </a:p>
          <a:p>
            <a:pPr lvl="1"/>
            <a:r>
              <a:rPr lang="zh-CN" altLang="en-US" dirty="0"/>
              <a:t>原神：二次元“仿品” </a:t>
            </a:r>
            <a:r>
              <a:rPr lang="en-US" altLang="zh-CN" dirty="0"/>
              <a:t>– </a:t>
            </a:r>
            <a:r>
              <a:rPr lang="zh-CN" altLang="en-US" dirty="0"/>
              <a:t>“</a:t>
            </a:r>
            <a:r>
              <a:rPr lang="en-US" altLang="zh-CN" dirty="0" err="1"/>
              <a:t>Genshin</a:t>
            </a:r>
            <a:r>
              <a:rPr lang="en-US" altLang="zh-CN" dirty="0"/>
              <a:t> Impact</a:t>
            </a:r>
            <a:r>
              <a:rPr lang="zh-CN" altLang="en-US" dirty="0"/>
              <a:t>” </a:t>
            </a:r>
            <a:r>
              <a:rPr lang="en-US" altLang="zh-CN" dirty="0"/>
              <a:t>– </a:t>
            </a:r>
            <a:r>
              <a:rPr lang="zh-CN" altLang="en-US" dirty="0"/>
              <a:t>“造梦”</a:t>
            </a:r>
            <a:endParaRPr lang="en-US" altLang="zh-CN" dirty="0"/>
          </a:p>
          <a:p>
            <a:r>
              <a:rPr lang="zh-CN" altLang="en-US" dirty="0"/>
              <a:t>失败转化</a:t>
            </a:r>
            <a:endParaRPr lang="en-US" altLang="zh-CN" dirty="0"/>
          </a:p>
          <a:p>
            <a:pPr lvl="1"/>
            <a:r>
              <a:rPr lang="zh-CN" altLang="en-US" dirty="0"/>
              <a:t>完美日记：李佳琦专属 </a:t>
            </a:r>
            <a:r>
              <a:rPr lang="en-US" altLang="zh-CN" dirty="0"/>
              <a:t>– </a:t>
            </a:r>
            <a:r>
              <a:rPr lang="zh-CN" altLang="en-US" dirty="0"/>
              <a:t>过度营销、产品力不足</a:t>
            </a:r>
            <a:endParaRPr lang="en-US" altLang="zh-CN" dirty="0"/>
          </a:p>
          <a:p>
            <a:pPr lvl="1"/>
            <a:r>
              <a:rPr lang="zh-CN" altLang="en-US" dirty="0"/>
              <a:t>钟薛高：高价差异化体验 </a:t>
            </a:r>
            <a:r>
              <a:rPr lang="en-US" altLang="zh-CN" dirty="0"/>
              <a:t>– </a:t>
            </a:r>
            <a:r>
              <a:rPr lang="zh-CN" altLang="en-US" dirty="0"/>
              <a:t>落地普通商超（平价产品）</a:t>
            </a:r>
            <a:endParaRPr lang="en-US" altLang="zh-CN" dirty="0"/>
          </a:p>
          <a:p>
            <a:pPr lvl="2"/>
            <a:r>
              <a:rPr lang="zh-CN" altLang="en-US" dirty="0"/>
              <a:t>钟薛高与普通商超冰柜：客户与渠道的不匹配（价格）</a:t>
            </a:r>
            <a:endParaRPr lang="en-US" altLang="zh-CN" dirty="0"/>
          </a:p>
          <a:p>
            <a:pPr lvl="2"/>
            <a:r>
              <a:rPr lang="en-US" altLang="zh-CN" dirty="0"/>
              <a:t>2023</a:t>
            </a:r>
            <a:r>
              <a:rPr lang="zh-CN" altLang="en-US" dirty="0"/>
              <a:t>：推出</a:t>
            </a:r>
            <a:r>
              <a:rPr lang="en-US" altLang="zh-CN" b="1" dirty="0"/>
              <a:t>AI</a:t>
            </a:r>
            <a:r>
              <a:rPr lang="zh-CN" altLang="en-US" b="1" dirty="0"/>
              <a:t>加持</a:t>
            </a:r>
            <a:r>
              <a:rPr lang="zh-CN" altLang="en-US" dirty="0"/>
              <a:t>的、</a:t>
            </a:r>
            <a:r>
              <a:rPr lang="zh-CN" altLang="en-US" b="1" dirty="0"/>
              <a:t>面向线下</a:t>
            </a:r>
            <a:r>
              <a:rPr lang="zh-CN" altLang="en-US" dirty="0"/>
              <a:t>的</a:t>
            </a:r>
            <a:r>
              <a:rPr lang="en-US" altLang="zh-CN" b="1" dirty="0"/>
              <a:t>3.5</a:t>
            </a:r>
            <a:r>
              <a:rPr lang="zh-CN" altLang="en-US" b="1" dirty="0"/>
              <a:t>元</a:t>
            </a:r>
            <a:r>
              <a:rPr lang="en-US" altLang="zh-CN" dirty="0" err="1"/>
              <a:t>sa’saa</a:t>
            </a:r>
            <a:r>
              <a:rPr lang="zh-CN" altLang="en-US" b="1" dirty="0"/>
              <a:t>棒冰</a:t>
            </a:r>
            <a:endParaRPr lang="en-US" altLang="zh-CN" b="1" dirty="0"/>
          </a:p>
          <a:p>
            <a:pPr lvl="3"/>
            <a:r>
              <a:rPr lang="en-US" altLang="zh-CN" strike="sngStrike" dirty="0"/>
              <a:t>2024</a:t>
            </a:r>
            <a:r>
              <a:rPr lang="zh-CN" altLang="en-US" strike="sngStrike" dirty="0"/>
              <a:t>：么了。。。</a:t>
            </a:r>
          </a:p>
        </p:txBody>
      </p:sp>
    </p:spTree>
    <p:extLst>
      <p:ext uri="{BB962C8B-B14F-4D97-AF65-F5344CB8AC3E}">
        <p14:creationId xmlns:p14="http://schemas.microsoft.com/office/powerpoint/2010/main" val="196227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down)">
                                      <p:cBhvr>
                                        <p:cTn id="15" dur="500"/>
                                        <p:tgtEl>
                                          <p:spTgt spid="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wipe(down)">
                                      <p:cBhvr>
                                        <p:cTn id="18" dur="500"/>
                                        <p:tgtEl>
                                          <p:spTgt spid="3">
                                            <p:txEl>
                                              <p:pRg st="7" end="7"/>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down)">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down)">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wipe(down)">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AAFA1-723C-4356-84EA-A91F2BACC8D4}"/>
              </a:ext>
            </a:extLst>
          </p:cNvPr>
          <p:cNvSpPr>
            <a:spLocks noGrp="1"/>
          </p:cNvSpPr>
          <p:nvPr>
            <p:ph type="title"/>
          </p:nvPr>
        </p:nvSpPr>
        <p:spPr>
          <a:xfrm>
            <a:off x="628650" y="166344"/>
            <a:ext cx="7886700" cy="777874"/>
          </a:xfrm>
        </p:spPr>
        <p:txBody>
          <a:bodyPr>
            <a:normAutofit fontScale="90000"/>
          </a:bodyPr>
          <a:lstStyle/>
          <a:p>
            <a:r>
              <a:rPr lang="zh-CN" altLang="en-US" dirty="0"/>
              <a:t>行业观察者眼中的年轻流行变化</a:t>
            </a:r>
          </a:p>
        </p:txBody>
      </p:sp>
      <p:sp>
        <p:nvSpPr>
          <p:cNvPr id="3" name="内容占位符 2">
            <a:extLst>
              <a:ext uri="{FF2B5EF4-FFF2-40B4-BE49-F238E27FC236}">
                <a16:creationId xmlns:a16="http://schemas.microsoft.com/office/drawing/2014/main" id="{503F30F1-9EE4-45CF-8037-39B833083D0E}"/>
              </a:ext>
            </a:extLst>
          </p:cNvPr>
          <p:cNvSpPr>
            <a:spLocks noGrp="1"/>
          </p:cNvSpPr>
          <p:nvPr>
            <p:ph idx="1"/>
          </p:nvPr>
        </p:nvSpPr>
        <p:spPr>
          <a:xfrm>
            <a:off x="628650" y="2400301"/>
            <a:ext cx="7886700" cy="4291356"/>
          </a:xfrm>
        </p:spPr>
        <p:txBody>
          <a:bodyPr>
            <a:normAutofit fontScale="77500" lnSpcReduction="20000"/>
          </a:bodyPr>
          <a:lstStyle/>
          <a:p>
            <a:r>
              <a:rPr lang="en-US" altLang="zh-CN" dirty="0"/>
              <a:t>JK</a:t>
            </a:r>
            <a:r>
              <a:rPr lang="zh-CN" altLang="en-US" dirty="0"/>
              <a:t>、</a:t>
            </a:r>
            <a:r>
              <a:rPr lang="en-US" altLang="zh-CN" dirty="0"/>
              <a:t>Lo</a:t>
            </a:r>
            <a:r>
              <a:rPr lang="zh-CN" altLang="en-US" dirty="0"/>
              <a:t>裙、汉服、</a:t>
            </a:r>
            <a:r>
              <a:rPr lang="en-US" altLang="zh-CN" strike="sngStrike" dirty="0"/>
              <a:t>lululemon vs. BM</a:t>
            </a:r>
          </a:p>
          <a:p>
            <a:pPr lvl="1"/>
            <a:r>
              <a:rPr lang="zh-CN" altLang="en-US" dirty="0"/>
              <a:t>传统成衣的转化</a:t>
            </a:r>
            <a:endParaRPr lang="en-US" altLang="zh-CN" dirty="0"/>
          </a:p>
          <a:p>
            <a:endParaRPr lang="en-US" altLang="zh-CN" sz="100" dirty="0"/>
          </a:p>
          <a:p>
            <a:r>
              <a:rPr lang="zh-CN" altLang="en-US" dirty="0"/>
              <a:t>狼人杀、剧本杀、密室逃脱</a:t>
            </a:r>
            <a:endParaRPr lang="en-US" altLang="zh-CN" dirty="0"/>
          </a:p>
          <a:p>
            <a:pPr lvl="1"/>
            <a:r>
              <a:rPr lang="en-US" altLang="zh-CN" dirty="0"/>
              <a:t>KTV</a:t>
            </a:r>
            <a:r>
              <a:rPr lang="zh-CN" altLang="en-US" dirty="0"/>
              <a:t>的转化</a:t>
            </a:r>
            <a:endParaRPr lang="en-US" altLang="zh-CN" dirty="0"/>
          </a:p>
          <a:p>
            <a:endParaRPr lang="en-US" altLang="zh-CN" sz="100" dirty="0"/>
          </a:p>
          <a:p>
            <a:r>
              <a:rPr lang="zh-CN" altLang="en-US" dirty="0"/>
              <a:t>潮流玩具、盲盒（</a:t>
            </a:r>
            <a:r>
              <a:rPr lang="en-US" altLang="zh-CN" dirty="0"/>
              <a:t>Pop Mart</a:t>
            </a:r>
            <a:r>
              <a:rPr lang="zh-CN" altLang="en-US" dirty="0"/>
              <a:t>港股上市，</a:t>
            </a:r>
            <a:r>
              <a:rPr lang="en-US" altLang="zh-CN" i="1" dirty="0"/>
              <a:t>back to play</a:t>
            </a:r>
            <a:r>
              <a:rPr lang="zh-CN" altLang="en-US" dirty="0"/>
              <a:t>）</a:t>
            </a:r>
            <a:endParaRPr lang="en-US" altLang="zh-CN" dirty="0"/>
          </a:p>
          <a:p>
            <a:pPr lvl="1"/>
            <a:r>
              <a:rPr lang="zh-CN" altLang="en-US" dirty="0"/>
              <a:t>面向儿童玩具的转化</a:t>
            </a:r>
            <a:endParaRPr lang="en-US" altLang="zh-CN" sz="100" dirty="0"/>
          </a:p>
          <a:p>
            <a:pPr marL="0" indent="0">
              <a:buNone/>
            </a:pPr>
            <a:endParaRPr lang="en-US" altLang="zh-CN" sz="100" strike="sngStrike" dirty="0"/>
          </a:p>
          <a:p>
            <a:r>
              <a:rPr lang="zh-CN" altLang="en-US" i="1" strike="sngStrike" dirty="0"/>
              <a:t>江南百景图</a:t>
            </a:r>
            <a:r>
              <a:rPr lang="zh-CN" altLang="en-US" dirty="0"/>
              <a:t>动物森友会</a:t>
            </a:r>
            <a:endParaRPr lang="en-US" altLang="zh-CN" dirty="0"/>
          </a:p>
          <a:p>
            <a:pPr lvl="1"/>
            <a:r>
              <a:rPr lang="zh-CN" altLang="en-US" dirty="0"/>
              <a:t>竞技类游戏的转化，</a:t>
            </a:r>
            <a:r>
              <a:rPr lang="zh-CN" altLang="en-US" i="1" dirty="0"/>
              <a:t>竞技类游戏又是</a:t>
            </a:r>
            <a:r>
              <a:rPr lang="en-US" altLang="zh-CN" i="1" dirty="0"/>
              <a:t>MMO</a:t>
            </a:r>
            <a:r>
              <a:rPr lang="zh-CN" altLang="en-US" i="1" dirty="0"/>
              <a:t>类网游的转化</a:t>
            </a:r>
            <a:endParaRPr lang="en-US" altLang="zh-CN" i="1" dirty="0"/>
          </a:p>
          <a:p>
            <a:pPr lvl="2"/>
            <a:r>
              <a:rPr lang="zh-CN" altLang="en-US" dirty="0"/>
              <a:t>“黑猴”：单机竞技类游戏 </a:t>
            </a:r>
            <a:r>
              <a:rPr lang="en-US" altLang="zh-CN" dirty="0"/>
              <a:t>– </a:t>
            </a:r>
            <a:r>
              <a:rPr lang="zh-CN" altLang="en-US" dirty="0"/>
              <a:t>一次买断</a:t>
            </a:r>
            <a:r>
              <a:rPr lang="en-US" altLang="zh-CN" dirty="0"/>
              <a:t>+</a:t>
            </a:r>
            <a:r>
              <a:rPr lang="zh-CN" altLang="en-US" dirty="0"/>
              <a:t>技术挑战</a:t>
            </a:r>
            <a:r>
              <a:rPr lang="en-US" altLang="zh-CN" dirty="0"/>
              <a:t>+</a:t>
            </a:r>
            <a:r>
              <a:rPr lang="zh-CN" altLang="en-US" dirty="0"/>
              <a:t>模组搭配</a:t>
            </a:r>
            <a:r>
              <a:rPr lang="en-US" altLang="zh-CN" dirty="0"/>
              <a:t>+</a:t>
            </a:r>
            <a:r>
              <a:rPr lang="zh-CN" altLang="en-US" dirty="0"/>
              <a:t>网络分享</a:t>
            </a:r>
            <a:endParaRPr lang="en-US" altLang="zh-CN" dirty="0"/>
          </a:p>
          <a:p>
            <a:endParaRPr lang="en-US" altLang="zh-CN" sz="100" dirty="0"/>
          </a:p>
          <a:p>
            <a:r>
              <a:rPr lang="zh-CN" altLang="en-US" b="1" dirty="0"/>
              <a:t>不变的特性：</a:t>
            </a:r>
            <a:r>
              <a:rPr lang="en-US" altLang="zh-CN" b="1" dirty="0"/>
              <a:t>”</a:t>
            </a:r>
            <a:r>
              <a:rPr lang="zh-CN" altLang="en-US" dirty="0"/>
              <a:t>每一代青年都向往独立，追求个性，通过自己的穿着、爱好</a:t>
            </a:r>
            <a:r>
              <a:rPr lang="zh-CN" altLang="en-US" b="1" dirty="0"/>
              <a:t>彰显与众不同，也渴望寻求共性</a:t>
            </a:r>
            <a:r>
              <a:rPr lang="zh-CN" altLang="en-US" dirty="0"/>
              <a:t>。</a:t>
            </a:r>
            <a:r>
              <a:rPr lang="en-US" altLang="zh-CN" dirty="0"/>
              <a:t>……</a:t>
            </a:r>
            <a:r>
              <a:rPr lang="zh-CN" altLang="en-US" dirty="0"/>
              <a:t>毕竟，</a:t>
            </a:r>
            <a:r>
              <a:rPr lang="zh-CN" altLang="en-US" b="1" dirty="0"/>
              <a:t>一代人终将老去，但总有人年轻</a:t>
            </a:r>
            <a:r>
              <a:rPr lang="zh-CN" altLang="en-US" dirty="0"/>
              <a:t>。</a:t>
            </a:r>
            <a:r>
              <a:rPr lang="en-US" altLang="zh-CN" dirty="0"/>
              <a:t>”</a:t>
            </a:r>
            <a:endParaRPr lang="zh-CN" altLang="en-US" dirty="0"/>
          </a:p>
        </p:txBody>
      </p:sp>
      <p:pic>
        <p:nvPicPr>
          <p:cNvPr id="4" name="图片 3">
            <a:extLst>
              <a:ext uri="{FF2B5EF4-FFF2-40B4-BE49-F238E27FC236}">
                <a16:creationId xmlns:a16="http://schemas.microsoft.com/office/drawing/2014/main" id="{43F2080B-D71F-452C-B65E-5C22E19599B4}"/>
              </a:ext>
            </a:extLst>
          </p:cNvPr>
          <p:cNvPicPr>
            <a:picLocks noChangeAspect="1"/>
          </p:cNvPicPr>
          <p:nvPr/>
        </p:nvPicPr>
        <p:blipFill>
          <a:blip r:embed="rId2"/>
          <a:stretch>
            <a:fillRect/>
          </a:stretch>
        </p:blipFill>
        <p:spPr>
          <a:xfrm>
            <a:off x="0" y="978225"/>
            <a:ext cx="9144000" cy="1323474"/>
          </a:xfrm>
          <a:prstGeom prst="rect">
            <a:avLst/>
          </a:prstGeom>
        </p:spPr>
      </p:pic>
      <p:sp>
        <p:nvSpPr>
          <p:cNvPr id="5" name="矩形 4">
            <a:extLst>
              <a:ext uri="{FF2B5EF4-FFF2-40B4-BE49-F238E27FC236}">
                <a16:creationId xmlns:a16="http://schemas.microsoft.com/office/drawing/2014/main" id="{15E71EAD-8BF2-83F7-7281-FA6D60465525}"/>
              </a:ext>
            </a:extLst>
          </p:cNvPr>
          <p:cNvSpPr/>
          <p:nvPr/>
        </p:nvSpPr>
        <p:spPr>
          <a:xfrm>
            <a:off x="6097615" y="2033490"/>
            <a:ext cx="2417735" cy="11546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如何针对年轻流行变化展软件开产品设计？</a:t>
            </a:r>
            <a:br>
              <a:rPr lang="en-US" altLang="zh-CN" b="1" dirty="0"/>
            </a:br>
            <a:r>
              <a:rPr lang="zh-CN" altLang="en-US" b="1" dirty="0">
                <a:solidFill>
                  <a:srgbClr val="FF0000"/>
                </a:solidFill>
              </a:rPr>
              <a:t>如何把握年轻人的专属潮流？</a:t>
            </a:r>
          </a:p>
        </p:txBody>
      </p:sp>
    </p:spTree>
    <p:extLst>
      <p:ext uri="{BB962C8B-B14F-4D97-AF65-F5344CB8AC3E}">
        <p14:creationId xmlns:p14="http://schemas.microsoft.com/office/powerpoint/2010/main" val="171551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animEffect transition="in" filter="wipe(down)">
                                      <p:cBhvr>
                                        <p:cTn id="7" dur="500"/>
                                        <p:tgtEl>
                                          <p:spTgt spid="3">
                                            <p:txEl>
                                              <p:pRg st="13"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1" end="11"/>
                                            </p:txEl>
                                          </p:spTgt>
                                        </p:tgtEl>
                                        <p:attrNameLst>
                                          <p:attrName>style.visibility</p:attrName>
                                        </p:attrNameLst>
                                      </p:cBhvr>
                                      <p:to>
                                        <p:strVal val="visible"/>
                                      </p:to>
                                    </p:set>
                                    <p:animEffect transition="in" filter="wipe(down)">
                                      <p:cBhvr>
                                        <p:cTn id="12" dur="500"/>
                                        <p:tgtEl>
                                          <p:spTgt spid="3">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730</TotalTime>
  <Words>4274</Words>
  <Application>Microsoft Office PowerPoint</Application>
  <PresentationFormat>全屏显示(4:3)</PresentationFormat>
  <Paragraphs>335</Paragraphs>
  <Slides>33</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-apple-system</vt:lpstr>
      <vt:lpstr>lucida Grande</vt:lpstr>
      <vt:lpstr>等线</vt:lpstr>
      <vt:lpstr>Microsoft YaHei</vt:lpstr>
      <vt:lpstr>Arial</vt:lpstr>
      <vt:lpstr>Calibri</vt:lpstr>
      <vt:lpstr>Calibri Light</vt:lpstr>
      <vt:lpstr>Office 主题​​</vt:lpstr>
      <vt:lpstr>需求与商业模式创新 互联网+软件设计原理  商业模式类型 – 长尾 &amp;  商业模式设计 – 客户洞察</vt:lpstr>
      <vt:lpstr>大平台笼罩下如何发掘创新创业机遇？</vt:lpstr>
      <vt:lpstr>长尾商业模式：专注于多种类产品销售</vt:lpstr>
      <vt:lpstr>长尾商业模式举例：图书出版</vt:lpstr>
      <vt:lpstr>长尾商业模式举例：乐高数字在线</vt:lpstr>
      <vt:lpstr>PowerPoint 演示文稿</vt:lpstr>
      <vt:lpstr>“长尾的平台”与“平台的长尾”</vt:lpstr>
      <vt:lpstr>长尾的发展趋势：坚持 – 转化</vt:lpstr>
      <vt:lpstr>行业观察者眼中的年轻流行变化</vt:lpstr>
      <vt:lpstr>根据客户洞察打造商业模式</vt:lpstr>
      <vt:lpstr>移情图</vt:lpstr>
      <vt:lpstr>在线office客户：CIO</vt:lpstr>
      <vt:lpstr>客户洞察补充：变需要为需求（人为核心）</vt:lpstr>
      <vt:lpstr>客户洞察的核心：换位思考</vt:lpstr>
      <vt:lpstr>思考：洞察自己</vt:lpstr>
      <vt:lpstr>失败（放弃）的客户洞察会导致？</vt:lpstr>
      <vt:lpstr>PowerPoint 演示文稿</vt:lpstr>
      <vt:lpstr>复习 &amp; 预习&amp;大作业提醒</vt:lpstr>
      <vt:lpstr>大作业组队登记</vt:lpstr>
      <vt:lpstr>平台与长尾商业模式补充：Switch时代的任天堂</vt:lpstr>
      <vt:lpstr>典型商业模式分类</vt:lpstr>
      <vt:lpstr>分拆商业模式：商业版的“关注分离”</vt:lpstr>
      <vt:lpstr>PowerPoint 演示文稿</vt:lpstr>
      <vt:lpstr>PowerPoint 演示文稿</vt:lpstr>
      <vt:lpstr>PowerPoint 演示文稿</vt:lpstr>
      <vt:lpstr>PowerPoint 演示文稿</vt:lpstr>
      <vt:lpstr>分拆商业模式补充：可口可乐</vt:lpstr>
      <vt:lpstr>开放的商业模式：系统性与外部伙伴合作</vt:lpstr>
      <vt:lpstr>由外到内与由内到外</vt:lpstr>
      <vt:lpstr>PowerPoint 演示文稿</vt:lpstr>
      <vt:lpstr>PowerPoint 演示文稿</vt:lpstr>
      <vt:lpstr>PowerPoint 演示文稿</vt:lpstr>
      <vt:lpstr>开放的商业模式补充：格力电器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第三章 商业模式类型（下）</dc:title>
  <dc:creator>Hongyu Kuang</dc:creator>
  <cp:lastModifiedBy>Hongyu Kuang</cp:lastModifiedBy>
  <cp:revision>79</cp:revision>
  <dcterms:created xsi:type="dcterms:W3CDTF">2020-10-09T06:09:37Z</dcterms:created>
  <dcterms:modified xsi:type="dcterms:W3CDTF">2024-09-24T02:58:52Z</dcterms:modified>
</cp:coreProperties>
</file>